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2" r:id="rId2"/>
  </p:sldMasterIdLst>
  <p:notesMasterIdLst>
    <p:notesMasterId r:id="rId38"/>
  </p:notesMasterIdLst>
  <p:handoutMasterIdLst>
    <p:handoutMasterId r:id="rId39"/>
  </p:handoutMasterIdLst>
  <p:sldIdLst>
    <p:sldId id="278" r:id="rId3"/>
    <p:sldId id="314" r:id="rId4"/>
    <p:sldId id="281" r:id="rId5"/>
    <p:sldId id="311" r:id="rId6"/>
    <p:sldId id="310" r:id="rId7"/>
    <p:sldId id="312" r:id="rId8"/>
    <p:sldId id="313" r:id="rId9"/>
    <p:sldId id="315" r:id="rId10"/>
    <p:sldId id="317" r:id="rId11"/>
    <p:sldId id="309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8" r:id="rId28"/>
    <p:sldId id="307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C66FDA-214A-41D6-A11F-E718AA3E0F67}">
          <p14:sldIdLst>
            <p14:sldId id="278"/>
            <p14:sldId id="314"/>
            <p14:sldId id="281"/>
            <p14:sldId id="311"/>
            <p14:sldId id="310"/>
            <p14:sldId id="312"/>
            <p14:sldId id="313"/>
            <p14:sldId id="315"/>
            <p14:sldId id="317"/>
            <p14:sldId id="309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8"/>
            <p14:sldId id="30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37">
          <p15:clr>
            <a:srgbClr val="A4A3A4"/>
          </p15:clr>
        </p15:guide>
        <p15:guide id="4" orient="horz" pos="858">
          <p15:clr>
            <a:srgbClr val="A4A3A4"/>
          </p15:clr>
        </p15:guide>
        <p15:guide id="5" orient="horz" pos="3945">
          <p15:clr>
            <a:srgbClr val="A4A3A4"/>
          </p15:clr>
        </p15:guide>
        <p15:guide id="6" orient="horz" pos="384" userDrawn="1">
          <p15:clr>
            <a:srgbClr val="A4A3A4"/>
          </p15:clr>
        </p15:guide>
        <p15:guide id="7" pos="456">
          <p15:clr>
            <a:srgbClr val="A4A3A4"/>
          </p15:clr>
        </p15:guide>
        <p15:guide id="8" pos="72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ay Khandelwal" initials="A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980"/>
    <a:srgbClr val="C7C8CA"/>
    <a:srgbClr val="F15B29"/>
    <a:srgbClr val="FF7300"/>
    <a:srgbClr val="F15B2A"/>
    <a:srgbClr val="282560"/>
    <a:srgbClr val="1B677F"/>
    <a:srgbClr val="FF9300"/>
    <a:srgbClr val="229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1" autoAdjust="0"/>
    <p:restoredTop sz="94620" autoAdjust="0"/>
  </p:normalViewPr>
  <p:slideViewPr>
    <p:cSldViewPr snapToGrid="0">
      <p:cViewPr>
        <p:scale>
          <a:sx n="100" d="100"/>
          <a:sy n="100" d="100"/>
        </p:scale>
        <p:origin x="906" y="270"/>
      </p:cViewPr>
      <p:guideLst>
        <p:guide orient="horz" pos="2160"/>
        <p:guide pos="3840"/>
        <p:guide orient="horz" pos="637"/>
        <p:guide orient="horz" pos="858"/>
        <p:guide orient="horz" pos="3945"/>
        <p:guide orient="horz" pos="384"/>
        <p:guide pos="456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8-4AF2-98C3-B6C862FE7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8-4AF2-98C3-B6C862FE7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C8-4AF2-98C3-B6C862FE7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03648"/>
        <c:axId val="143936320"/>
      </c:barChart>
      <c:catAx>
        <c:axId val="1990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936320"/>
        <c:crosses val="autoZero"/>
        <c:auto val="1"/>
        <c:lblAlgn val="ctr"/>
        <c:lblOffset val="100"/>
        <c:noMultiLvlLbl val="0"/>
      </c:catAx>
      <c:valAx>
        <c:axId val="14393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9003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8-4726-AFDB-C6A72A713C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8-4726-AFDB-C6A72A713C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8-4726-AFDB-C6A72A713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898496"/>
        <c:axId val="143938624"/>
      </c:barChart>
      <c:catAx>
        <c:axId val="14589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938624"/>
        <c:crosses val="autoZero"/>
        <c:auto val="1"/>
        <c:lblAlgn val="ctr"/>
        <c:lblOffset val="100"/>
        <c:noMultiLvlLbl val="0"/>
      </c:catAx>
      <c:valAx>
        <c:axId val="143938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5898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3-4C55-9197-F349DBC64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043072"/>
        <c:axId val="143940928"/>
      </c:barChart>
      <c:catAx>
        <c:axId val="19904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940928"/>
        <c:crosses val="autoZero"/>
        <c:auto val="1"/>
        <c:lblAlgn val="ctr"/>
        <c:lblOffset val="100"/>
        <c:noMultiLvlLbl val="0"/>
      </c:catAx>
      <c:valAx>
        <c:axId val="143940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9043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E-44C6-A585-EAE81E855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E-44C6-A585-EAE81E855F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8E-44C6-A585-EAE81E855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851008"/>
        <c:axId val="199313088"/>
      </c:barChart>
      <c:catAx>
        <c:axId val="199851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9313088"/>
        <c:crosses val="autoZero"/>
        <c:auto val="1"/>
        <c:lblAlgn val="ctr"/>
        <c:lblOffset val="100"/>
        <c:noMultiLvlLbl val="0"/>
      </c:catAx>
      <c:valAx>
        <c:axId val="1993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851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3</c:v>
                </c:pt>
                <c:pt idx="4">
                  <c:v>Category 3</c:v>
                </c:pt>
                <c:pt idx="5">
                  <c:v>Category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C-4547-939D-F91F1B67E7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3</c:v>
                </c:pt>
                <c:pt idx="4">
                  <c:v>Category 3</c:v>
                </c:pt>
                <c:pt idx="5">
                  <c:v>Category 3</c:v>
                </c:pt>
              </c:strCache>
            </c:strRef>
          </c:cat>
          <c:val>
            <c:numRef>
              <c:f>Sheet1!$C$2:$C$7</c:f>
              <c:numCache>
                <c:formatCode>"$"#,##0.00</c:formatCode>
                <c:ptCount val="6"/>
                <c:pt idx="0">
                  <c:v>-5</c:v>
                </c:pt>
                <c:pt idx="1">
                  <c:v>-2</c:v>
                </c:pt>
                <c:pt idx="2">
                  <c:v>-1.8</c:v>
                </c:pt>
                <c:pt idx="3">
                  <c:v>-1.8</c:v>
                </c:pt>
                <c:pt idx="4">
                  <c:v>-1.8</c:v>
                </c:pt>
                <c:pt idx="5">
                  <c:v>-1.8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C-4547-939D-F91F1B67E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551424"/>
        <c:axId val="199311360"/>
      </c:barChart>
      <c:catAx>
        <c:axId val="20055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311360"/>
        <c:crosses val="autoZero"/>
        <c:auto val="1"/>
        <c:lblAlgn val="ctr"/>
        <c:lblOffset val="100"/>
        <c:noMultiLvlLbl val="0"/>
      </c:catAx>
      <c:valAx>
        <c:axId val="19931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0551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3</c:v>
                </c:pt>
                <c:pt idx="4">
                  <c:v>Category 3</c:v>
                </c:pt>
                <c:pt idx="5">
                  <c:v>Category 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8A-4C77-9A92-9DB4259B25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3</c:v>
                </c:pt>
                <c:pt idx="4">
                  <c:v>Category 3</c:v>
                </c:pt>
                <c:pt idx="5">
                  <c:v>Category 3</c:v>
                </c:pt>
              </c:strCache>
            </c:strRef>
          </c:cat>
          <c:val>
            <c:numRef>
              <c:f>Sheet1!$C$2:$C$7</c:f>
              <c:numCache>
                <c:formatCode>"$"#,##0.00</c:formatCode>
                <c:ptCount val="6"/>
                <c:pt idx="0">
                  <c:v>-5</c:v>
                </c:pt>
                <c:pt idx="1">
                  <c:v>-2</c:v>
                </c:pt>
                <c:pt idx="2">
                  <c:v>-1.8</c:v>
                </c:pt>
                <c:pt idx="3">
                  <c:v>-1.8</c:v>
                </c:pt>
                <c:pt idx="4">
                  <c:v>-1.8</c:v>
                </c:pt>
                <c:pt idx="5">
                  <c:v>-1.8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8A-4C77-9A92-9DB4259B2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893952"/>
        <c:axId val="199316544"/>
      </c:lineChart>
      <c:catAx>
        <c:axId val="20089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316544"/>
        <c:crosses val="autoZero"/>
        <c:auto val="1"/>
        <c:lblAlgn val="ctr"/>
        <c:lblOffset val="100"/>
        <c:noMultiLvlLbl val="0"/>
      </c:catAx>
      <c:valAx>
        <c:axId val="199316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0893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79ED3-9F22-4EF0-9C3C-DDA91705613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0EE3-8995-4B2B-A38C-62E4F58D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84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EBC2-52DD-FC46-95AB-9A3711BE0FA3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9E42-E4AC-B043-9AE4-E4FA0BE4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72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8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5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2">
            <a:extLst>
              <a:ext uri="{FF2B5EF4-FFF2-40B4-BE49-F238E27FC236}">
                <a16:creationId xmlns:a16="http://schemas.microsoft.com/office/drawing/2014/main" id="{07942C70-E296-4CA8-87CB-60CEF95E9B2A}"/>
              </a:ext>
            </a:extLst>
          </p:cNvPr>
          <p:cNvSpPr/>
          <p:nvPr/>
        </p:nvSpPr>
        <p:spPr>
          <a:xfrm>
            <a:off x="-12728" y="1800993"/>
            <a:ext cx="11595114" cy="11811250"/>
          </a:xfrm>
          <a:custGeom>
            <a:avLst/>
            <a:gdLst>
              <a:gd name="connsiteX0" fmla="*/ 11590932 w 11595113"/>
              <a:gd name="connsiteY0" fmla="*/ 12728 h 11811249"/>
              <a:gd name="connsiteX1" fmla="*/ 8048829 w 11595113"/>
              <a:gd name="connsiteY1" fmla="*/ 12728 h 11811249"/>
              <a:gd name="connsiteX2" fmla="*/ 6895801 w 11595113"/>
              <a:gd name="connsiteY2" fmla="*/ 12728 h 11811249"/>
              <a:gd name="connsiteX3" fmla="*/ 4707859 w 11595113"/>
              <a:gd name="connsiteY3" fmla="*/ 12728 h 11811249"/>
              <a:gd name="connsiteX4" fmla="*/ 12728 w 11595113"/>
              <a:gd name="connsiteY4" fmla="*/ 3554832 h 11811249"/>
              <a:gd name="connsiteX5" fmla="*/ 8048829 w 11595113"/>
              <a:gd name="connsiteY5" fmla="*/ 3554832 h 11811249"/>
              <a:gd name="connsiteX6" fmla="*/ 8048829 w 11595113"/>
              <a:gd name="connsiteY6" fmla="*/ 11807577 h 11811249"/>
              <a:gd name="connsiteX7" fmla="*/ 11590932 w 11595113"/>
              <a:gd name="connsiteY7" fmla="*/ 7112701 h 11811249"/>
              <a:gd name="connsiteX8" fmla="*/ 11590932 w 11595113"/>
              <a:gd name="connsiteY8" fmla="*/ 4707478 h 11811249"/>
              <a:gd name="connsiteX9" fmla="*/ 11590932 w 11595113"/>
              <a:gd name="connsiteY9" fmla="*/ 3554832 h 11811249"/>
              <a:gd name="connsiteX10" fmla="*/ 11590932 w 11595113"/>
              <a:gd name="connsiteY10" fmla="*/ 12728 h 1181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95113" h="11811249">
                <a:moveTo>
                  <a:pt x="11590932" y="12728"/>
                </a:moveTo>
                <a:lnTo>
                  <a:pt x="8048829" y="12728"/>
                </a:lnTo>
                <a:lnTo>
                  <a:pt x="6895801" y="12728"/>
                </a:lnTo>
                <a:lnTo>
                  <a:pt x="4707859" y="12728"/>
                </a:lnTo>
                <a:lnTo>
                  <a:pt x="12728" y="3554832"/>
                </a:lnTo>
                <a:lnTo>
                  <a:pt x="8048829" y="3554832"/>
                </a:lnTo>
                <a:lnTo>
                  <a:pt x="8048829" y="11807577"/>
                </a:lnTo>
                <a:lnTo>
                  <a:pt x="11590932" y="7112701"/>
                </a:lnTo>
                <a:lnTo>
                  <a:pt x="11590932" y="4707478"/>
                </a:lnTo>
                <a:lnTo>
                  <a:pt x="11590932" y="3554832"/>
                </a:lnTo>
                <a:lnTo>
                  <a:pt x="11590932" y="12728"/>
                </a:lnTo>
                <a:close/>
              </a:path>
            </a:pathLst>
          </a:custGeom>
          <a:solidFill>
            <a:srgbClr val="F15A29"/>
          </a:solidFill>
          <a:ln w="127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7 August 2022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FB1727-620B-4D2A-8BAC-91BB202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110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73061"/>
            <a:ext cx="7893169" cy="2950234"/>
          </a:xfrm>
          <a:prstGeom prst="rect">
            <a:avLst/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84" y="1561379"/>
            <a:ext cx="2353139" cy="23531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899" y="2605178"/>
            <a:ext cx="6530915" cy="10536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95400" y="3933056"/>
            <a:ext cx="6530915" cy="925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23901" y="3795802"/>
            <a:ext cx="6556794" cy="108674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4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73061"/>
            <a:ext cx="7893169" cy="2950234"/>
          </a:xfrm>
          <a:prstGeom prst="rect">
            <a:avLst/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84" y="1561379"/>
            <a:ext cx="2353139" cy="23531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899" y="3221346"/>
            <a:ext cx="6530915" cy="1053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95400" y="3933056"/>
            <a:ext cx="6530915" cy="925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IGT Solutions Pvt. Ltd. | Confidential: Not for Distribution | www.igtsolutions.com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F3D5A7-E7A9-4A02-B0FC-4F987CA7C5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92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0" y="2860676"/>
            <a:ext cx="5486400" cy="925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aseline="0">
                <a:solidFill>
                  <a:srgbClr val="32383F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286543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prstGeom prst="rect">
            <a:avLst/>
          </a:prstGeo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EC734A-E42D-4350-B867-46322505690E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Ltd. | Confidential: Not for Distribution | www.igtsolutions.com</a:t>
            </a:r>
          </a:p>
        </p:txBody>
      </p:sp>
    </p:spTree>
    <p:extLst>
      <p:ext uri="{BB962C8B-B14F-4D97-AF65-F5344CB8AC3E}">
        <p14:creationId xmlns:p14="http://schemas.microsoft.com/office/powerpoint/2010/main" val="14197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273AB4-5452-450E-A892-4DD43BFDAF51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22B385-D19D-4B81-A70F-62DA185B90DC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C276B3-3233-441D-A97F-1F9351A428FC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CAF5873-A9A3-4B2F-B1D4-1691F71FE8B7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750794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0" y="0"/>
            <a:ext cx="475079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51EA1A-1860-4088-8DB4-AECA9CCF34BC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130FA9B-4EAC-42EC-861E-2A85C540DFA9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5D5F13-F047-4DB3-B424-D86031AE8D3B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874B0B-EFA9-4C3D-AAFB-51B2129CC31E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4224161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643967" y="-1309"/>
            <a:ext cx="7548033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737E565-A1C1-49F9-9AD9-596487B82FA2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E1E081-ECFA-46E8-A534-C7DFC6406A97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solidFill>
                  <a:srgbClr val="32383F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0CD9C14-BFA3-42A2-88BA-E3D0ECA413BF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28B078F-2A71-46A3-A0A7-EBF986DECE78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7942C70-E296-4CA8-87CB-60CEF95E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13721"/>
            <a:ext cx="11582400" cy="117985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7 August 2022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D967F2-5002-4AAE-BDF9-33DAEB4AF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7596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rgbClr val="32383F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877A3B2-9D92-4B0A-A489-BDC62D523BAE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85FEAB-781A-4599-B14E-8285A4F42709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7373A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8F0BCD-5976-4067-A25C-8C0D80E9DE83}"/>
              </a:ext>
            </a:extLst>
          </p:cNvPr>
          <p:cNvSpPr txBox="1">
            <a:spLocks/>
          </p:cNvSpPr>
          <p:nvPr userDrawn="1"/>
        </p:nvSpPr>
        <p:spPr>
          <a:xfrm>
            <a:off x="627964" y="6292850"/>
            <a:ext cx="2428503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Confidential: Not for Distribution www.igtsolutions.com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D11E97-A779-442C-A951-0FFA56B11E0B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6F07D8D-2247-4206-AF75-DCCD30DB9445}"/>
              </a:ext>
            </a:extLst>
          </p:cNvPr>
          <p:cNvSpPr txBox="1">
            <a:spLocks/>
          </p:cNvSpPr>
          <p:nvPr userDrawn="1"/>
        </p:nvSpPr>
        <p:spPr>
          <a:xfrm>
            <a:off x="615817" y="2764202"/>
            <a:ext cx="2478638" cy="13143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rgbClr val="32383F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033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5254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5F51A22-3D41-41DA-A432-8F69BA535F00}"/>
              </a:ext>
            </a:extLst>
          </p:cNvPr>
          <p:cNvSpPr txBox="1">
            <a:spLocks/>
          </p:cNvSpPr>
          <p:nvPr userDrawn="1"/>
        </p:nvSpPr>
        <p:spPr>
          <a:xfrm>
            <a:off x="627964" y="6292850"/>
            <a:ext cx="2428503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Confidential: Not for Distribution www.igtsolutions.com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1479CE-1AD3-468D-8FFB-8D5F05969B4B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C0869E1-4382-45A5-AF71-6D77D9FC4EF1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707CF15-5316-40E0-BC56-ADE2F5142E52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A6BBEEC-7F02-4F06-8C8D-331C88A20271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73BECBB-E063-4A7F-BC09-DB7B9037C681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DA4A37B-EF93-418E-8293-417F5E4845CF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A2D613F-0182-4D7A-8834-29B1A803A254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32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25D161-D3D5-45B5-A91C-5FF0F4F986B4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A1E03D7-4996-4754-8E49-331BBCAF5BE5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D2073C-3149-4A5C-82A9-A2B7DFB331C0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DA27352-B763-4AF8-8E4F-955989E0CC0D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238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1DC76A-1C1D-4502-ADF7-426B770B4943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20F0B5-7B25-430B-8904-59C25560936B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405418-9B02-4742-A159-13F66B8ED20B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E57347-B18B-4DB9-BB6A-32BCADFDFCD3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960100" y="0"/>
            <a:ext cx="1231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7 August 2022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C288970-37F5-4C4C-817F-00ABB8B6B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7766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323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32383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942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B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32383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9BC74E-6170-47BB-B2CC-F0E101B0122E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3D2795-58FF-46F8-A2D9-098F8E8FB4DA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05D949-07AC-4B33-BD50-A4B244525FBC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7D2A72D-C8F6-446C-AF73-E1D67971039E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32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1D0C18-3BDE-4F85-90D3-B992B446F039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4E1931-EA39-4D8E-8941-E4FE296611B6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2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F410-228B-454E-9CBE-F4F1FAAFA053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47A982-59DC-4F87-981D-9798FA95C28B}"/>
              </a:ext>
            </a:extLst>
          </p:cNvPr>
          <p:cNvGrpSpPr/>
          <p:nvPr userDrawn="1"/>
        </p:nvGrpSpPr>
        <p:grpSpPr>
          <a:xfrm>
            <a:off x="4450789" y="2330457"/>
            <a:ext cx="3287360" cy="2196455"/>
            <a:chOff x="4450789" y="2330457"/>
            <a:chExt cx="3287360" cy="219645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33317-FFB1-4B4F-BD0F-32679F857138}"/>
                </a:ext>
              </a:extLst>
            </p:cNvPr>
            <p:cNvGrpSpPr/>
            <p:nvPr userDrawn="1"/>
          </p:nvGrpSpPr>
          <p:grpSpPr>
            <a:xfrm>
              <a:off x="4450789" y="2877939"/>
              <a:ext cx="2431851" cy="1648973"/>
              <a:chOff x="4450789" y="2877939"/>
              <a:chExt cx="2431851" cy="1648973"/>
            </a:xfrm>
            <a:solidFill>
              <a:srgbClr val="32383F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066B2B3-C977-47AD-8EB0-1F6C1AF7A181}"/>
                  </a:ext>
                </a:extLst>
              </p:cNvPr>
              <p:cNvSpPr/>
              <p:nvPr/>
            </p:nvSpPr>
            <p:spPr>
              <a:xfrm>
                <a:off x="4450789" y="4262098"/>
                <a:ext cx="194358" cy="264206"/>
              </a:xfrm>
              <a:custGeom>
                <a:avLst/>
                <a:gdLst>
                  <a:gd name="connsiteX0" fmla="*/ 2278 w 194358"/>
                  <a:gd name="connsiteY0" fmla="*/ 222206 h 264205"/>
                  <a:gd name="connsiteX1" fmla="*/ 20013 w 194358"/>
                  <a:gd name="connsiteY1" fmla="*/ 201221 h 264205"/>
                  <a:gd name="connsiteX2" fmla="*/ 106806 w 194358"/>
                  <a:gd name="connsiteY2" fmla="*/ 237026 h 264205"/>
                  <a:gd name="connsiteX3" fmla="*/ 163230 w 194358"/>
                  <a:gd name="connsiteY3" fmla="*/ 193994 h 264205"/>
                  <a:gd name="connsiteX4" fmla="*/ 163230 w 194358"/>
                  <a:gd name="connsiteY4" fmla="*/ 193265 h 264205"/>
                  <a:gd name="connsiteX5" fmla="*/ 97422 w 194358"/>
                  <a:gd name="connsiteY5" fmla="*/ 145161 h 264205"/>
                  <a:gd name="connsiteX6" fmla="*/ 12421 w 194358"/>
                  <a:gd name="connsiteY6" fmla="*/ 72095 h 264205"/>
                  <a:gd name="connsiteX7" fmla="*/ 12421 w 194358"/>
                  <a:gd name="connsiteY7" fmla="*/ 71366 h 264205"/>
                  <a:gd name="connsiteX8" fmla="*/ 95600 w 194358"/>
                  <a:gd name="connsiteY8" fmla="*/ 2278 h 264205"/>
                  <a:gd name="connsiteX9" fmla="*/ 184579 w 194358"/>
                  <a:gd name="connsiteY9" fmla="*/ 33375 h 264205"/>
                  <a:gd name="connsiteX10" fmla="*/ 167938 w 194358"/>
                  <a:gd name="connsiteY10" fmla="*/ 55422 h 264205"/>
                  <a:gd name="connsiteX11" fmla="*/ 94871 w 194358"/>
                  <a:gd name="connsiteY11" fmla="*/ 27939 h 264205"/>
                  <a:gd name="connsiteX12" fmla="*/ 40967 w 194358"/>
                  <a:gd name="connsiteY12" fmla="*/ 68815 h 264205"/>
                  <a:gd name="connsiteX13" fmla="*/ 40967 w 194358"/>
                  <a:gd name="connsiteY13" fmla="*/ 69544 h 264205"/>
                  <a:gd name="connsiteX14" fmla="*/ 109691 w 194358"/>
                  <a:gd name="connsiteY14" fmla="*/ 118741 h 264205"/>
                  <a:gd name="connsiteX15" fmla="*/ 192141 w 194358"/>
                  <a:gd name="connsiteY15" fmla="*/ 190349 h 264205"/>
                  <a:gd name="connsiteX16" fmla="*/ 192141 w 194358"/>
                  <a:gd name="connsiteY16" fmla="*/ 191078 h 264205"/>
                  <a:gd name="connsiteX17" fmla="*/ 105713 w 194358"/>
                  <a:gd name="connsiteY17" fmla="*/ 262687 h 264205"/>
                  <a:gd name="connsiteX18" fmla="*/ 2278 w 194358"/>
                  <a:gd name="connsiteY18" fmla="*/ 222176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358" h="264205">
                    <a:moveTo>
                      <a:pt x="2278" y="222206"/>
                    </a:moveTo>
                    <a:lnTo>
                      <a:pt x="20013" y="201221"/>
                    </a:lnTo>
                    <a:cubicBezTo>
                      <a:pt x="46403" y="225091"/>
                      <a:pt x="71730" y="237026"/>
                      <a:pt x="106806" y="237026"/>
                    </a:cubicBezTo>
                    <a:cubicBezTo>
                      <a:pt x="141881" y="237026"/>
                      <a:pt x="163230" y="218956"/>
                      <a:pt x="163230" y="193994"/>
                    </a:cubicBezTo>
                    <a:lnTo>
                      <a:pt x="163230" y="193265"/>
                    </a:lnTo>
                    <a:cubicBezTo>
                      <a:pt x="163230" y="169760"/>
                      <a:pt x="150567" y="156367"/>
                      <a:pt x="97422" y="145161"/>
                    </a:cubicBezTo>
                    <a:cubicBezTo>
                      <a:pt x="39206" y="132498"/>
                      <a:pt x="12421" y="113699"/>
                      <a:pt x="12421" y="72095"/>
                    </a:cubicBezTo>
                    <a:lnTo>
                      <a:pt x="12421" y="71366"/>
                    </a:lnTo>
                    <a:cubicBezTo>
                      <a:pt x="12421" y="31583"/>
                      <a:pt x="47496" y="2278"/>
                      <a:pt x="95600" y="2278"/>
                    </a:cubicBezTo>
                    <a:cubicBezTo>
                      <a:pt x="132498" y="2278"/>
                      <a:pt x="158888" y="12755"/>
                      <a:pt x="184579" y="33375"/>
                    </a:cubicBezTo>
                    <a:lnTo>
                      <a:pt x="167938" y="55422"/>
                    </a:lnTo>
                    <a:cubicBezTo>
                      <a:pt x="144432" y="36260"/>
                      <a:pt x="120927" y="27939"/>
                      <a:pt x="94871" y="27939"/>
                    </a:cubicBezTo>
                    <a:cubicBezTo>
                      <a:pt x="61952" y="27939"/>
                      <a:pt x="40967" y="46008"/>
                      <a:pt x="40967" y="68815"/>
                    </a:cubicBezTo>
                    <a:lnTo>
                      <a:pt x="40967" y="69544"/>
                    </a:lnTo>
                    <a:cubicBezTo>
                      <a:pt x="40967" y="93413"/>
                      <a:pt x="53995" y="106806"/>
                      <a:pt x="109691" y="118741"/>
                    </a:cubicBezTo>
                    <a:cubicBezTo>
                      <a:pt x="166115" y="131040"/>
                      <a:pt x="192141" y="151660"/>
                      <a:pt x="192141" y="190349"/>
                    </a:cubicBezTo>
                    <a:lnTo>
                      <a:pt x="192141" y="191078"/>
                    </a:lnTo>
                    <a:cubicBezTo>
                      <a:pt x="192141" y="234475"/>
                      <a:pt x="155972" y="262687"/>
                      <a:pt x="105713" y="262687"/>
                    </a:cubicBezTo>
                    <a:cubicBezTo>
                      <a:pt x="65566" y="262687"/>
                      <a:pt x="32646" y="249295"/>
                      <a:pt x="2278" y="222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C9A6FD7-8DEA-46B4-B233-9820FDF46C7D}"/>
                  </a:ext>
                </a:extLst>
              </p:cNvPr>
              <p:cNvSpPr/>
              <p:nvPr/>
            </p:nvSpPr>
            <p:spPr>
              <a:xfrm>
                <a:off x="4687663" y="4261400"/>
                <a:ext cx="261169" cy="264206"/>
              </a:xfrm>
              <a:custGeom>
                <a:avLst/>
                <a:gdLst>
                  <a:gd name="connsiteX0" fmla="*/ 2278 w 261168"/>
                  <a:gd name="connsiteY0" fmla="*/ 133925 h 264205"/>
                  <a:gd name="connsiteX1" fmla="*/ 2278 w 261168"/>
                  <a:gd name="connsiteY1" fmla="*/ 133196 h 264205"/>
                  <a:gd name="connsiteX2" fmla="*/ 131769 w 261168"/>
                  <a:gd name="connsiteY2" fmla="*/ 2278 h 264205"/>
                  <a:gd name="connsiteX3" fmla="*/ 260531 w 261168"/>
                  <a:gd name="connsiteY3" fmla="*/ 132467 h 264205"/>
                  <a:gd name="connsiteX4" fmla="*/ 260531 w 261168"/>
                  <a:gd name="connsiteY4" fmla="*/ 133196 h 264205"/>
                  <a:gd name="connsiteX5" fmla="*/ 131040 w 261168"/>
                  <a:gd name="connsiteY5" fmla="*/ 264115 h 264205"/>
                  <a:gd name="connsiteX6" fmla="*/ 2278 w 261168"/>
                  <a:gd name="connsiteY6" fmla="*/ 133925 h 264205"/>
                  <a:gd name="connsiteX7" fmla="*/ 230861 w 261168"/>
                  <a:gd name="connsiteY7" fmla="*/ 133925 h 264205"/>
                  <a:gd name="connsiteX8" fmla="*/ 230861 w 261168"/>
                  <a:gd name="connsiteY8" fmla="*/ 133196 h 264205"/>
                  <a:gd name="connsiteX9" fmla="*/ 131040 w 261168"/>
                  <a:gd name="connsiteY9" fmla="*/ 28668 h 264205"/>
                  <a:gd name="connsiteX10" fmla="*/ 31948 w 261168"/>
                  <a:gd name="connsiteY10" fmla="*/ 132467 h 264205"/>
                  <a:gd name="connsiteX11" fmla="*/ 31948 w 261168"/>
                  <a:gd name="connsiteY11" fmla="*/ 133196 h 264205"/>
                  <a:gd name="connsiteX12" fmla="*/ 131769 w 261168"/>
                  <a:gd name="connsiteY12" fmla="*/ 237724 h 264205"/>
                  <a:gd name="connsiteX13" fmla="*/ 230861 w 261168"/>
                  <a:gd name="connsiteY13" fmla="*/ 133925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168" h="264205">
                    <a:moveTo>
                      <a:pt x="2278" y="133925"/>
                    </a:moveTo>
                    <a:lnTo>
                      <a:pt x="2278" y="133196"/>
                    </a:lnTo>
                    <a:cubicBezTo>
                      <a:pt x="2278" y="63379"/>
                      <a:pt x="54724" y="2278"/>
                      <a:pt x="131769" y="2278"/>
                    </a:cubicBezTo>
                    <a:cubicBezTo>
                      <a:pt x="208813" y="2278"/>
                      <a:pt x="260531" y="62681"/>
                      <a:pt x="260531" y="132467"/>
                    </a:cubicBezTo>
                    <a:lnTo>
                      <a:pt x="260531" y="133196"/>
                    </a:lnTo>
                    <a:cubicBezTo>
                      <a:pt x="260531" y="202983"/>
                      <a:pt x="208085" y="264115"/>
                      <a:pt x="131040" y="264115"/>
                    </a:cubicBezTo>
                    <a:cubicBezTo>
                      <a:pt x="53995" y="264115"/>
                      <a:pt x="2278" y="203712"/>
                      <a:pt x="2278" y="133925"/>
                    </a:cubicBezTo>
                    <a:close/>
                    <a:moveTo>
                      <a:pt x="230861" y="133925"/>
                    </a:moveTo>
                    <a:lnTo>
                      <a:pt x="230861" y="133196"/>
                    </a:lnTo>
                    <a:cubicBezTo>
                      <a:pt x="230861" y="75678"/>
                      <a:pt x="188892" y="28668"/>
                      <a:pt x="131040" y="28668"/>
                    </a:cubicBezTo>
                    <a:cubicBezTo>
                      <a:pt x="73188" y="28668"/>
                      <a:pt x="31948" y="74950"/>
                      <a:pt x="31948" y="132467"/>
                    </a:cubicBezTo>
                    <a:lnTo>
                      <a:pt x="31948" y="133196"/>
                    </a:lnTo>
                    <a:cubicBezTo>
                      <a:pt x="31948" y="190714"/>
                      <a:pt x="73917" y="237724"/>
                      <a:pt x="131769" y="237724"/>
                    </a:cubicBezTo>
                    <a:cubicBezTo>
                      <a:pt x="189621" y="237724"/>
                      <a:pt x="230861" y="191443"/>
                      <a:pt x="230861" y="133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EF3BE49-C3E1-4317-B40F-B497FE66F92E}"/>
                  </a:ext>
                </a:extLst>
              </p:cNvPr>
              <p:cNvSpPr/>
              <p:nvPr/>
            </p:nvSpPr>
            <p:spPr>
              <a:xfrm>
                <a:off x="5006289" y="4265743"/>
                <a:ext cx="173100" cy="255095"/>
              </a:xfrm>
              <a:custGeom>
                <a:avLst/>
                <a:gdLst>
                  <a:gd name="connsiteX0" fmla="*/ 2278 w 173100"/>
                  <a:gd name="connsiteY0" fmla="*/ 2278 h 255094"/>
                  <a:gd name="connsiteX1" fmla="*/ 30854 w 173100"/>
                  <a:gd name="connsiteY1" fmla="*/ 2278 h 255094"/>
                  <a:gd name="connsiteX2" fmla="*/ 30854 w 173100"/>
                  <a:gd name="connsiteY2" fmla="*/ 229039 h 255094"/>
                  <a:gd name="connsiteX3" fmla="*/ 173343 w 173100"/>
                  <a:gd name="connsiteY3" fmla="*/ 229039 h 255094"/>
                  <a:gd name="connsiteX4" fmla="*/ 173343 w 173100"/>
                  <a:gd name="connsiteY4" fmla="*/ 255429 h 255094"/>
                  <a:gd name="connsiteX5" fmla="*/ 2278 w 173100"/>
                  <a:gd name="connsiteY5" fmla="*/ 255429 h 255094"/>
                  <a:gd name="connsiteX6" fmla="*/ 2278 w 173100"/>
                  <a:gd name="connsiteY6" fmla="*/ 227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100" h="255094">
                    <a:moveTo>
                      <a:pt x="2278" y="2278"/>
                    </a:moveTo>
                    <a:lnTo>
                      <a:pt x="30854" y="2278"/>
                    </a:lnTo>
                    <a:lnTo>
                      <a:pt x="30854" y="229039"/>
                    </a:lnTo>
                    <a:lnTo>
                      <a:pt x="173343" y="229039"/>
                    </a:lnTo>
                    <a:lnTo>
                      <a:pt x="173343" y="255429"/>
                    </a:lnTo>
                    <a:lnTo>
                      <a:pt x="2278" y="255429"/>
                    </a:lnTo>
                    <a:lnTo>
                      <a:pt x="2278" y="2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81EF341-F4B5-4E13-AB1B-D88DB98F2CD4}"/>
                  </a:ext>
                </a:extLst>
              </p:cNvPr>
              <p:cNvSpPr/>
              <p:nvPr/>
            </p:nvSpPr>
            <p:spPr>
              <a:xfrm>
                <a:off x="5218929" y="4265743"/>
                <a:ext cx="212579" cy="261169"/>
              </a:xfrm>
              <a:custGeom>
                <a:avLst/>
                <a:gdLst>
                  <a:gd name="connsiteX0" fmla="*/ 2278 w 212579"/>
                  <a:gd name="connsiteY0" fmla="*/ 149473 h 261168"/>
                  <a:gd name="connsiteX1" fmla="*/ 2278 w 212579"/>
                  <a:gd name="connsiteY1" fmla="*/ 2278 h 261168"/>
                  <a:gd name="connsiteX2" fmla="*/ 30854 w 212579"/>
                  <a:gd name="connsiteY2" fmla="*/ 2278 h 261168"/>
                  <a:gd name="connsiteX3" fmla="*/ 30854 w 212579"/>
                  <a:gd name="connsiteY3" fmla="*/ 147651 h 261168"/>
                  <a:gd name="connsiteX4" fmla="*/ 108264 w 212579"/>
                  <a:gd name="connsiteY4" fmla="*/ 233017 h 261168"/>
                  <a:gd name="connsiteX5" fmla="*/ 184579 w 212579"/>
                  <a:gd name="connsiteY5" fmla="*/ 149473 h 261168"/>
                  <a:gd name="connsiteX6" fmla="*/ 184579 w 212579"/>
                  <a:gd name="connsiteY6" fmla="*/ 2278 h 261168"/>
                  <a:gd name="connsiteX7" fmla="*/ 213156 w 212579"/>
                  <a:gd name="connsiteY7" fmla="*/ 2278 h 261168"/>
                  <a:gd name="connsiteX8" fmla="*/ 213156 w 212579"/>
                  <a:gd name="connsiteY8" fmla="*/ 147317 h 261168"/>
                  <a:gd name="connsiteX9" fmla="*/ 107535 w 212579"/>
                  <a:gd name="connsiteY9" fmla="*/ 259438 h 261168"/>
                  <a:gd name="connsiteX10" fmla="*/ 2278 w 212579"/>
                  <a:gd name="connsiteY10" fmla="*/ 149504 h 26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2579" h="261168">
                    <a:moveTo>
                      <a:pt x="2278" y="149473"/>
                    </a:moveTo>
                    <a:lnTo>
                      <a:pt x="2278" y="2278"/>
                    </a:lnTo>
                    <a:lnTo>
                      <a:pt x="30854" y="2278"/>
                    </a:lnTo>
                    <a:lnTo>
                      <a:pt x="30854" y="147651"/>
                    </a:lnTo>
                    <a:cubicBezTo>
                      <a:pt x="30854" y="202254"/>
                      <a:pt x="59796" y="233017"/>
                      <a:pt x="108264" y="233017"/>
                    </a:cubicBezTo>
                    <a:cubicBezTo>
                      <a:pt x="156732" y="233017"/>
                      <a:pt x="184579" y="204805"/>
                      <a:pt x="184579" y="149473"/>
                    </a:cubicBezTo>
                    <a:lnTo>
                      <a:pt x="184579" y="2278"/>
                    </a:lnTo>
                    <a:lnTo>
                      <a:pt x="213156" y="2278"/>
                    </a:lnTo>
                    <a:lnTo>
                      <a:pt x="213156" y="147317"/>
                    </a:lnTo>
                    <a:cubicBezTo>
                      <a:pt x="213156" y="221082"/>
                      <a:pt x="170853" y="259438"/>
                      <a:pt x="107535" y="259438"/>
                    </a:cubicBezTo>
                    <a:cubicBezTo>
                      <a:pt x="44216" y="259438"/>
                      <a:pt x="2278" y="221113"/>
                      <a:pt x="2278" y="1495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20F978-AC2B-4268-8511-6A7F546A17FA}"/>
                  </a:ext>
                </a:extLst>
              </p:cNvPr>
              <p:cNvSpPr/>
              <p:nvPr/>
            </p:nvSpPr>
            <p:spPr>
              <a:xfrm>
                <a:off x="5479308" y="4265773"/>
                <a:ext cx="203469" cy="255095"/>
              </a:xfrm>
              <a:custGeom>
                <a:avLst/>
                <a:gdLst>
                  <a:gd name="connsiteX0" fmla="*/ 87279 w 203468"/>
                  <a:gd name="connsiteY0" fmla="*/ 28668 h 255094"/>
                  <a:gd name="connsiteX1" fmla="*/ 2278 w 203468"/>
                  <a:gd name="connsiteY1" fmla="*/ 28668 h 255094"/>
                  <a:gd name="connsiteX2" fmla="*/ 2278 w 203468"/>
                  <a:gd name="connsiteY2" fmla="*/ 2278 h 255094"/>
                  <a:gd name="connsiteX3" fmla="*/ 201191 w 203468"/>
                  <a:gd name="connsiteY3" fmla="*/ 2278 h 255094"/>
                  <a:gd name="connsiteX4" fmla="*/ 201191 w 203468"/>
                  <a:gd name="connsiteY4" fmla="*/ 28668 h 255094"/>
                  <a:gd name="connsiteX5" fmla="*/ 116190 w 203468"/>
                  <a:gd name="connsiteY5" fmla="*/ 28668 h 255094"/>
                  <a:gd name="connsiteX6" fmla="*/ 116190 w 203468"/>
                  <a:gd name="connsiteY6" fmla="*/ 255429 h 255094"/>
                  <a:gd name="connsiteX7" fmla="*/ 87249 w 203468"/>
                  <a:gd name="connsiteY7" fmla="*/ 255429 h 255094"/>
                  <a:gd name="connsiteX8" fmla="*/ 87249 w 203468"/>
                  <a:gd name="connsiteY8" fmla="*/ 2866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468" h="255094">
                    <a:moveTo>
                      <a:pt x="87279" y="28668"/>
                    </a:moveTo>
                    <a:lnTo>
                      <a:pt x="2278" y="28668"/>
                    </a:lnTo>
                    <a:lnTo>
                      <a:pt x="2278" y="2278"/>
                    </a:lnTo>
                    <a:lnTo>
                      <a:pt x="201191" y="2278"/>
                    </a:lnTo>
                    <a:lnTo>
                      <a:pt x="201191" y="28668"/>
                    </a:lnTo>
                    <a:lnTo>
                      <a:pt x="116190" y="28668"/>
                    </a:lnTo>
                    <a:lnTo>
                      <a:pt x="116190" y="255429"/>
                    </a:lnTo>
                    <a:lnTo>
                      <a:pt x="87249" y="255429"/>
                    </a:lnTo>
                    <a:lnTo>
                      <a:pt x="87249" y="286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7F9861-9EF6-4B72-B9A7-E57F6F496A8B}"/>
                  </a:ext>
                </a:extLst>
              </p:cNvPr>
              <p:cNvSpPr/>
              <p:nvPr/>
            </p:nvSpPr>
            <p:spPr>
              <a:xfrm>
                <a:off x="5734282" y="4265743"/>
                <a:ext cx="30368" cy="255095"/>
              </a:xfrm>
              <a:custGeom>
                <a:avLst/>
                <a:gdLst>
                  <a:gd name="connsiteX0" fmla="*/ 2278 w 30368"/>
                  <a:gd name="connsiteY0" fmla="*/ 2278 h 255094"/>
                  <a:gd name="connsiteX1" fmla="*/ 30854 w 30368"/>
                  <a:gd name="connsiteY1" fmla="*/ 2278 h 255094"/>
                  <a:gd name="connsiteX2" fmla="*/ 30854 w 30368"/>
                  <a:gd name="connsiteY2" fmla="*/ 255429 h 255094"/>
                  <a:gd name="connsiteX3" fmla="*/ 2278 w 30368"/>
                  <a:gd name="connsiteY3" fmla="*/ 255429 h 255094"/>
                  <a:gd name="connsiteX4" fmla="*/ 2278 w 30368"/>
                  <a:gd name="connsiteY4" fmla="*/ 227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68" h="255094">
                    <a:moveTo>
                      <a:pt x="2278" y="2278"/>
                    </a:moveTo>
                    <a:lnTo>
                      <a:pt x="30854" y="2278"/>
                    </a:lnTo>
                    <a:lnTo>
                      <a:pt x="30854" y="255429"/>
                    </a:lnTo>
                    <a:lnTo>
                      <a:pt x="2278" y="255429"/>
                    </a:lnTo>
                    <a:lnTo>
                      <a:pt x="2278" y="2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FCA22A6-454A-4F6B-8933-F705ECFE2293}"/>
                  </a:ext>
                </a:extLst>
              </p:cNvPr>
              <p:cNvSpPr/>
              <p:nvPr/>
            </p:nvSpPr>
            <p:spPr>
              <a:xfrm>
                <a:off x="5825752" y="4261400"/>
                <a:ext cx="261169" cy="264206"/>
              </a:xfrm>
              <a:custGeom>
                <a:avLst/>
                <a:gdLst>
                  <a:gd name="connsiteX0" fmla="*/ 2278 w 261168"/>
                  <a:gd name="connsiteY0" fmla="*/ 133925 h 264205"/>
                  <a:gd name="connsiteX1" fmla="*/ 2278 w 261168"/>
                  <a:gd name="connsiteY1" fmla="*/ 133196 h 264205"/>
                  <a:gd name="connsiteX2" fmla="*/ 131769 w 261168"/>
                  <a:gd name="connsiteY2" fmla="*/ 2278 h 264205"/>
                  <a:gd name="connsiteX3" fmla="*/ 260531 w 261168"/>
                  <a:gd name="connsiteY3" fmla="*/ 132467 h 264205"/>
                  <a:gd name="connsiteX4" fmla="*/ 260531 w 261168"/>
                  <a:gd name="connsiteY4" fmla="*/ 133196 h 264205"/>
                  <a:gd name="connsiteX5" fmla="*/ 131040 w 261168"/>
                  <a:gd name="connsiteY5" fmla="*/ 264115 h 264205"/>
                  <a:gd name="connsiteX6" fmla="*/ 2278 w 261168"/>
                  <a:gd name="connsiteY6" fmla="*/ 133925 h 264205"/>
                  <a:gd name="connsiteX7" fmla="*/ 230861 w 261168"/>
                  <a:gd name="connsiteY7" fmla="*/ 133925 h 264205"/>
                  <a:gd name="connsiteX8" fmla="*/ 230861 w 261168"/>
                  <a:gd name="connsiteY8" fmla="*/ 133196 h 264205"/>
                  <a:gd name="connsiteX9" fmla="*/ 131040 w 261168"/>
                  <a:gd name="connsiteY9" fmla="*/ 28668 h 264205"/>
                  <a:gd name="connsiteX10" fmla="*/ 31948 w 261168"/>
                  <a:gd name="connsiteY10" fmla="*/ 132467 h 264205"/>
                  <a:gd name="connsiteX11" fmla="*/ 31948 w 261168"/>
                  <a:gd name="connsiteY11" fmla="*/ 133196 h 264205"/>
                  <a:gd name="connsiteX12" fmla="*/ 131769 w 261168"/>
                  <a:gd name="connsiteY12" fmla="*/ 237724 h 264205"/>
                  <a:gd name="connsiteX13" fmla="*/ 230861 w 261168"/>
                  <a:gd name="connsiteY13" fmla="*/ 133925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168" h="264205">
                    <a:moveTo>
                      <a:pt x="2278" y="133925"/>
                    </a:moveTo>
                    <a:lnTo>
                      <a:pt x="2278" y="133196"/>
                    </a:lnTo>
                    <a:cubicBezTo>
                      <a:pt x="2278" y="63379"/>
                      <a:pt x="54724" y="2278"/>
                      <a:pt x="131769" y="2278"/>
                    </a:cubicBezTo>
                    <a:cubicBezTo>
                      <a:pt x="208814" y="2278"/>
                      <a:pt x="260531" y="62681"/>
                      <a:pt x="260531" y="132467"/>
                    </a:cubicBezTo>
                    <a:lnTo>
                      <a:pt x="260531" y="133196"/>
                    </a:lnTo>
                    <a:cubicBezTo>
                      <a:pt x="260531" y="202983"/>
                      <a:pt x="208085" y="264115"/>
                      <a:pt x="131040" y="264115"/>
                    </a:cubicBezTo>
                    <a:cubicBezTo>
                      <a:pt x="53995" y="264115"/>
                      <a:pt x="2278" y="203712"/>
                      <a:pt x="2278" y="133925"/>
                    </a:cubicBezTo>
                    <a:close/>
                    <a:moveTo>
                      <a:pt x="230861" y="133925"/>
                    </a:moveTo>
                    <a:lnTo>
                      <a:pt x="230861" y="133196"/>
                    </a:lnTo>
                    <a:cubicBezTo>
                      <a:pt x="230861" y="75678"/>
                      <a:pt x="188892" y="28668"/>
                      <a:pt x="131040" y="28668"/>
                    </a:cubicBezTo>
                    <a:cubicBezTo>
                      <a:pt x="73188" y="28668"/>
                      <a:pt x="31948" y="74950"/>
                      <a:pt x="31948" y="132467"/>
                    </a:cubicBezTo>
                    <a:lnTo>
                      <a:pt x="31948" y="133196"/>
                    </a:lnTo>
                    <a:cubicBezTo>
                      <a:pt x="31948" y="190714"/>
                      <a:pt x="73886" y="237724"/>
                      <a:pt x="131769" y="237724"/>
                    </a:cubicBezTo>
                    <a:cubicBezTo>
                      <a:pt x="189651" y="237724"/>
                      <a:pt x="230861" y="191443"/>
                      <a:pt x="230861" y="133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5E5A1D7-7047-4CC3-A247-604DC4B5FE1D}"/>
                  </a:ext>
                </a:extLst>
              </p:cNvPr>
              <p:cNvSpPr/>
              <p:nvPr/>
            </p:nvSpPr>
            <p:spPr>
              <a:xfrm>
                <a:off x="6144377" y="4265743"/>
                <a:ext cx="218653" cy="255095"/>
              </a:xfrm>
              <a:custGeom>
                <a:avLst/>
                <a:gdLst>
                  <a:gd name="connsiteX0" fmla="*/ 2278 w 218652"/>
                  <a:gd name="connsiteY0" fmla="*/ 2278 h 255094"/>
                  <a:gd name="connsiteX1" fmla="*/ 29032 w 218652"/>
                  <a:gd name="connsiteY1" fmla="*/ 2278 h 255094"/>
                  <a:gd name="connsiteX2" fmla="*/ 188527 w 218652"/>
                  <a:gd name="connsiteY2" fmla="*/ 205169 h 255094"/>
                  <a:gd name="connsiteX3" fmla="*/ 188527 w 218652"/>
                  <a:gd name="connsiteY3" fmla="*/ 2278 h 255094"/>
                  <a:gd name="connsiteX4" fmla="*/ 216375 w 218652"/>
                  <a:gd name="connsiteY4" fmla="*/ 2278 h 255094"/>
                  <a:gd name="connsiteX5" fmla="*/ 216375 w 218652"/>
                  <a:gd name="connsiteY5" fmla="*/ 255429 h 255094"/>
                  <a:gd name="connsiteX6" fmla="*/ 193599 w 218652"/>
                  <a:gd name="connsiteY6" fmla="*/ 255429 h 255094"/>
                  <a:gd name="connsiteX7" fmla="*/ 30125 w 218652"/>
                  <a:gd name="connsiteY7" fmla="*/ 47830 h 255094"/>
                  <a:gd name="connsiteX8" fmla="*/ 30125 w 218652"/>
                  <a:gd name="connsiteY8" fmla="*/ 255429 h 255094"/>
                  <a:gd name="connsiteX9" fmla="*/ 2278 w 218652"/>
                  <a:gd name="connsiteY9" fmla="*/ 255429 h 255094"/>
                  <a:gd name="connsiteX10" fmla="*/ 2278 w 218652"/>
                  <a:gd name="connsiteY10" fmla="*/ 2278 h 2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652" h="255094">
                    <a:moveTo>
                      <a:pt x="2278" y="2278"/>
                    </a:moveTo>
                    <a:lnTo>
                      <a:pt x="29032" y="2278"/>
                    </a:lnTo>
                    <a:lnTo>
                      <a:pt x="188527" y="205169"/>
                    </a:lnTo>
                    <a:lnTo>
                      <a:pt x="188527" y="2278"/>
                    </a:lnTo>
                    <a:lnTo>
                      <a:pt x="216375" y="2278"/>
                    </a:lnTo>
                    <a:lnTo>
                      <a:pt x="216375" y="255429"/>
                    </a:lnTo>
                    <a:lnTo>
                      <a:pt x="193599" y="255429"/>
                    </a:lnTo>
                    <a:lnTo>
                      <a:pt x="30125" y="47830"/>
                    </a:lnTo>
                    <a:lnTo>
                      <a:pt x="30125" y="255429"/>
                    </a:lnTo>
                    <a:lnTo>
                      <a:pt x="2278" y="255429"/>
                    </a:lnTo>
                    <a:lnTo>
                      <a:pt x="2278" y="2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5CF0957-DB5C-4868-B64B-30D6B94958A5}"/>
                  </a:ext>
                </a:extLst>
              </p:cNvPr>
              <p:cNvSpPr/>
              <p:nvPr/>
            </p:nvSpPr>
            <p:spPr>
              <a:xfrm>
                <a:off x="6413442" y="4262098"/>
                <a:ext cx="194358" cy="264206"/>
              </a:xfrm>
              <a:custGeom>
                <a:avLst/>
                <a:gdLst>
                  <a:gd name="connsiteX0" fmla="*/ 2278 w 194358"/>
                  <a:gd name="connsiteY0" fmla="*/ 222206 h 264205"/>
                  <a:gd name="connsiteX1" fmla="*/ 20013 w 194358"/>
                  <a:gd name="connsiteY1" fmla="*/ 201221 h 264205"/>
                  <a:gd name="connsiteX2" fmla="*/ 106806 w 194358"/>
                  <a:gd name="connsiteY2" fmla="*/ 237026 h 264205"/>
                  <a:gd name="connsiteX3" fmla="*/ 163230 w 194358"/>
                  <a:gd name="connsiteY3" fmla="*/ 193994 h 264205"/>
                  <a:gd name="connsiteX4" fmla="*/ 163230 w 194358"/>
                  <a:gd name="connsiteY4" fmla="*/ 193265 h 264205"/>
                  <a:gd name="connsiteX5" fmla="*/ 97422 w 194358"/>
                  <a:gd name="connsiteY5" fmla="*/ 145161 h 264205"/>
                  <a:gd name="connsiteX6" fmla="*/ 12421 w 194358"/>
                  <a:gd name="connsiteY6" fmla="*/ 72095 h 264205"/>
                  <a:gd name="connsiteX7" fmla="*/ 12421 w 194358"/>
                  <a:gd name="connsiteY7" fmla="*/ 71366 h 264205"/>
                  <a:gd name="connsiteX8" fmla="*/ 95600 w 194358"/>
                  <a:gd name="connsiteY8" fmla="*/ 2278 h 264205"/>
                  <a:gd name="connsiteX9" fmla="*/ 184579 w 194358"/>
                  <a:gd name="connsiteY9" fmla="*/ 33375 h 264205"/>
                  <a:gd name="connsiteX10" fmla="*/ 167938 w 194358"/>
                  <a:gd name="connsiteY10" fmla="*/ 55422 h 264205"/>
                  <a:gd name="connsiteX11" fmla="*/ 94871 w 194358"/>
                  <a:gd name="connsiteY11" fmla="*/ 27939 h 264205"/>
                  <a:gd name="connsiteX12" fmla="*/ 40967 w 194358"/>
                  <a:gd name="connsiteY12" fmla="*/ 68815 h 264205"/>
                  <a:gd name="connsiteX13" fmla="*/ 40967 w 194358"/>
                  <a:gd name="connsiteY13" fmla="*/ 69544 h 264205"/>
                  <a:gd name="connsiteX14" fmla="*/ 109691 w 194358"/>
                  <a:gd name="connsiteY14" fmla="*/ 118741 h 264205"/>
                  <a:gd name="connsiteX15" fmla="*/ 192141 w 194358"/>
                  <a:gd name="connsiteY15" fmla="*/ 190349 h 264205"/>
                  <a:gd name="connsiteX16" fmla="*/ 192141 w 194358"/>
                  <a:gd name="connsiteY16" fmla="*/ 191078 h 264205"/>
                  <a:gd name="connsiteX17" fmla="*/ 105713 w 194358"/>
                  <a:gd name="connsiteY17" fmla="*/ 262687 h 264205"/>
                  <a:gd name="connsiteX18" fmla="*/ 2278 w 194358"/>
                  <a:gd name="connsiteY18" fmla="*/ 222176 h 26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358" h="264205">
                    <a:moveTo>
                      <a:pt x="2278" y="222206"/>
                    </a:moveTo>
                    <a:lnTo>
                      <a:pt x="20013" y="201221"/>
                    </a:lnTo>
                    <a:cubicBezTo>
                      <a:pt x="46403" y="225091"/>
                      <a:pt x="71730" y="237026"/>
                      <a:pt x="106806" y="237026"/>
                    </a:cubicBezTo>
                    <a:cubicBezTo>
                      <a:pt x="141881" y="237026"/>
                      <a:pt x="163230" y="218956"/>
                      <a:pt x="163230" y="193994"/>
                    </a:cubicBezTo>
                    <a:lnTo>
                      <a:pt x="163230" y="193265"/>
                    </a:lnTo>
                    <a:cubicBezTo>
                      <a:pt x="163230" y="169760"/>
                      <a:pt x="150567" y="156367"/>
                      <a:pt x="97422" y="145161"/>
                    </a:cubicBezTo>
                    <a:cubicBezTo>
                      <a:pt x="39206" y="132498"/>
                      <a:pt x="12421" y="113699"/>
                      <a:pt x="12421" y="72095"/>
                    </a:cubicBezTo>
                    <a:lnTo>
                      <a:pt x="12421" y="71366"/>
                    </a:lnTo>
                    <a:cubicBezTo>
                      <a:pt x="12421" y="31583"/>
                      <a:pt x="47496" y="2278"/>
                      <a:pt x="95600" y="2278"/>
                    </a:cubicBezTo>
                    <a:cubicBezTo>
                      <a:pt x="132497" y="2278"/>
                      <a:pt x="158888" y="12755"/>
                      <a:pt x="184579" y="33375"/>
                    </a:cubicBezTo>
                    <a:lnTo>
                      <a:pt x="167938" y="55422"/>
                    </a:lnTo>
                    <a:cubicBezTo>
                      <a:pt x="144432" y="36260"/>
                      <a:pt x="120927" y="27939"/>
                      <a:pt x="94871" y="27939"/>
                    </a:cubicBezTo>
                    <a:cubicBezTo>
                      <a:pt x="61952" y="27939"/>
                      <a:pt x="40967" y="46008"/>
                      <a:pt x="40967" y="68815"/>
                    </a:cubicBezTo>
                    <a:lnTo>
                      <a:pt x="40967" y="69544"/>
                    </a:lnTo>
                    <a:cubicBezTo>
                      <a:pt x="40967" y="93413"/>
                      <a:pt x="53995" y="106806"/>
                      <a:pt x="109691" y="118741"/>
                    </a:cubicBezTo>
                    <a:cubicBezTo>
                      <a:pt x="166115" y="131040"/>
                      <a:pt x="192141" y="151660"/>
                      <a:pt x="192141" y="190349"/>
                    </a:cubicBezTo>
                    <a:lnTo>
                      <a:pt x="192141" y="191078"/>
                    </a:lnTo>
                    <a:cubicBezTo>
                      <a:pt x="192141" y="234475"/>
                      <a:pt x="155972" y="262687"/>
                      <a:pt x="105713" y="262687"/>
                    </a:cubicBezTo>
                    <a:cubicBezTo>
                      <a:pt x="65565" y="262687"/>
                      <a:pt x="32646" y="249295"/>
                      <a:pt x="2278" y="222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A2E94DB-F1F3-49E7-AEF6-E8726FB2575E}"/>
                  </a:ext>
                </a:extLst>
              </p:cNvPr>
              <p:cNvSpPr/>
              <p:nvPr/>
            </p:nvSpPr>
            <p:spPr>
              <a:xfrm>
                <a:off x="6011065" y="2895340"/>
                <a:ext cx="871575" cy="1163112"/>
              </a:xfrm>
              <a:custGeom>
                <a:avLst/>
                <a:gdLst>
                  <a:gd name="connsiteX0" fmla="*/ 872359 w 871574"/>
                  <a:gd name="connsiteY0" fmla="*/ 724 h 1163111"/>
                  <a:gd name="connsiteX1" fmla="*/ 373892 w 871574"/>
                  <a:gd name="connsiteY1" fmla="*/ 724 h 1163111"/>
                  <a:gd name="connsiteX2" fmla="*/ 724 w 871574"/>
                  <a:gd name="connsiteY2" fmla="*/ 277897 h 1163111"/>
                  <a:gd name="connsiteX3" fmla="*/ 785 w 871574"/>
                  <a:gd name="connsiteY3" fmla="*/ 278110 h 1163111"/>
                  <a:gd name="connsiteX4" fmla="*/ 267086 w 871574"/>
                  <a:gd name="connsiteY4" fmla="*/ 278110 h 1163111"/>
                  <a:gd name="connsiteX5" fmla="*/ 267086 w 871574"/>
                  <a:gd name="connsiteY5" fmla="*/ 1164960 h 1163111"/>
                  <a:gd name="connsiteX6" fmla="*/ 267420 w 871574"/>
                  <a:gd name="connsiteY6" fmla="*/ 1165294 h 1163111"/>
                  <a:gd name="connsiteX7" fmla="*/ 593972 w 871574"/>
                  <a:gd name="connsiteY7" fmla="*/ 1165294 h 1163111"/>
                  <a:gd name="connsiteX8" fmla="*/ 594063 w 871574"/>
                  <a:gd name="connsiteY8" fmla="*/ 1165203 h 1163111"/>
                  <a:gd name="connsiteX9" fmla="*/ 594063 w 871574"/>
                  <a:gd name="connsiteY9" fmla="*/ 278231 h 1163111"/>
                  <a:gd name="connsiteX10" fmla="*/ 872359 w 871574"/>
                  <a:gd name="connsiteY10" fmla="*/ 278231 h 1163111"/>
                  <a:gd name="connsiteX11" fmla="*/ 872359 w 871574"/>
                  <a:gd name="connsiteY11" fmla="*/ 755 h 1163111"/>
                  <a:gd name="connsiteX12" fmla="*/ 872359 w 871574"/>
                  <a:gd name="connsiteY12" fmla="*/ 755 h 116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1574" h="1163111">
                    <a:moveTo>
                      <a:pt x="872359" y="724"/>
                    </a:moveTo>
                    <a:lnTo>
                      <a:pt x="373892" y="724"/>
                    </a:lnTo>
                    <a:lnTo>
                      <a:pt x="724" y="277897"/>
                    </a:lnTo>
                    <a:lnTo>
                      <a:pt x="785" y="278110"/>
                    </a:lnTo>
                    <a:lnTo>
                      <a:pt x="267086" y="278110"/>
                    </a:lnTo>
                    <a:lnTo>
                      <a:pt x="267086" y="1164960"/>
                    </a:lnTo>
                    <a:cubicBezTo>
                      <a:pt x="267086" y="1165142"/>
                      <a:pt x="267238" y="1165294"/>
                      <a:pt x="267420" y="1165294"/>
                    </a:cubicBezTo>
                    <a:lnTo>
                      <a:pt x="593972" y="1165294"/>
                    </a:lnTo>
                    <a:lnTo>
                      <a:pt x="594063" y="1165203"/>
                    </a:lnTo>
                    <a:lnTo>
                      <a:pt x="594063" y="278231"/>
                    </a:lnTo>
                    <a:lnTo>
                      <a:pt x="872359" y="278231"/>
                    </a:lnTo>
                    <a:lnTo>
                      <a:pt x="872359" y="755"/>
                    </a:lnTo>
                    <a:lnTo>
                      <a:pt x="872359" y="755"/>
                    </a:lnTo>
                    <a:close/>
                  </a:path>
                </a:pathLst>
              </a:custGeom>
              <a:grpFill/>
              <a:ln w="3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64B3D01-D0C7-4B09-BB92-5E164A824583}"/>
                  </a:ext>
                </a:extLst>
              </p:cNvPr>
              <p:cNvSpPr/>
              <p:nvPr/>
            </p:nvSpPr>
            <p:spPr>
              <a:xfrm>
                <a:off x="4452343" y="3157967"/>
                <a:ext cx="327979" cy="901943"/>
              </a:xfrm>
              <a:custGeom>
                <a:avLst/>
                <a:gdLst>
                  <a:gd name="connsiteX0" fmla="*/ 724 w 327979"/>
                  <a:gd name="connsiteY0" fmla="*/ 902667 h 901942"/>
                  <a:gd name="connsiteX1" fmla="*/ 304955 w 327979"/>
                  <a:gd name="connsiteY1" fmla="*/ 902667 h 901942"/>
                  <a:gd name="connsiteX2" fmla="*/ 327701 w 327979"/>
                  <a:gd name="connsiteY2" fmla="*/ 902667 h 901942"/>
                  <a:gd name="connsiteX3" fmla="*/ 327701 w 327979"/>
                  <a:gd name="connsiteY3" fmla="*/ 879921 h 901942"/>
                  <a:gd name="connsiteX4" fmla="*/ 327701 w 327979"/>
                  <a:gd name="connsiteY4" fmla="*/ 724 h 901942"/>
                  <a:gd name="connsiteX5" fmla="*/ 724 w 327979"/>
                  <a:gd name="connsiteY5" fmla="*/ 243581 h 901942"/>
                  <a:gd name="connsiteX6" fmla="*/ 724 w 327979"/>
                  <a:gd name="connsiteY6" fmla="*/ 902667 h 90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979" h="901942">
                    <a:moveTo>
                      <a:pt x="724" y="902667"/>
                    </a:moveTo>
                    <a:lnTo>
                      <a:pt x="304955" y="902667"/>
                    </a:lnTo>
                    <a:lnTo>
                      <a:pt x="327701" y="902667"/>
                    </a:lnTo>
                    <a:lnTo>
                      <a:pt x="327701" y="879921"/>
                    </a:lnTo>
                    <a:lnTo>
                      <a:pt x="327701" y="724"/>
                    </a:lnTo>
                    <a:lnTo>
                      <a:pt x="724" y="243581"/>
                    </a:lnTo>
                    <a:lnTo>
                      <a:pt x="724" y="902667"/>
                    </a:lnTo>
                    <a:close/>
                  </a:path>
                </a:pathLst>
              </a:custGeom>
              <a:grpFill/>
              <a:ln w="3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DC75530-61BA-4CC5-8BF2-DD536EADB10C}"/>
                  </a:ext>
                </a:extLst>
              </p:cNvPr>
              <p:cNvSpPr/>
              <p:nvPr/>
            </p:nvSpPr>
            <p:spPr>
              <a:xfrm>
                <a:off x="4879657" y="2877939"/>
                <a:ext cx="1232959" cy="1214738"/>
              </a:xfrm>
              <a:custGeom>
                <a:avLst/>
                <a:gdLst>
                  <a:gd name="connsiteX0" fmla="*/ 1192048 w 1232959"/>
                  <a:gd name="connsiteY0" fmla="*/ 470190 h 1214738"/>
                  <a:gd name="connsiteX1" fmla="*/ 896654 w 1232959"/>
                  <a:gd name="connsiteY1" fmla="*/ 470190 h 1214738"/>
                  <a:gd name="connsiteX2" fmla="*/ 556619 w 1232959"/>
                  <a:gd name="connsiteY2" fmla="*/ 722734 h 1214738"/>
                  <a:gd name="connsiteX3" fmla="*/ 522576 w 1232959"/>
                  <a:gd name="connsiteY3" fmla="*/ 748031 h 1214738"/>
                  <a:gd name="connsiteX4" fmla="*/ 853804 w 1232959"/>
                  <a:gd name="connsiteY4" fmla="*/ 748031 h 1214738"/>
                  <a:gd name="connsiteX5" fmla="*/ 611798 w 1232959"/>
                  <a:gd name="connsiteY5" fmla="*/ 887119 h 1214738"/>
                  <a:gd name="connsiteX6" fmla="*/ 332014 w 1232959"/>
                  <a:gd name="connsiteY6" fmla="*/ 608852 h 1214738"/>
                  <a:gd name="connsiteX7" fmla="*/ 611798 w 1232959"/>
                  <a:gd name="connsiteY7" fmla="*/ 330556 h 1214738"/>
                  <a:gd name="connsiteX8" fmla="*/ 838013 w 1232959"/>
                  <a:gd name="connsiteY8" fmla="*/ 445652 h 1214738"/>
                  <a:gd name="connsiteX9" fmla="*/ 838468 w 1232959"/>
                  <a:gd name="connsiteY9" fmla="*/ 446047 h 1214738"/>
                  <a:gd name="connsiteX10" fmla="*/ 851436 w 1232959"/>
                  <a:gd name="connsiteY10" fmla="*/ 462628 h 1214738"/>
                  <a:gd name="connsiteX11" fmla="*/ 869505 w 1232959"/>
                  <a:gd name="connsiteY11" fmla="*/ 449965 h 1214738"/>
                  <a:gd name="connsiteX12" fmla="*/ 1104223 w 1232959"/>
                  <a:gd name="connsiteY12" fmla="*/ 273220 h 1214738"/>
                  <a:gd name="connsiteX13" fmla="*/ 1104284 w 1232959"/>
                  <a:gd name="connsiteY13" fmla="*/ 273129 h 1214738"/>
                  <a:gd name="connsiteX14" fmla="*/ 1121715 w 1232959"/>
                  <a:gd name="connsiteY14" fmla="*/ 259919 h 1214738"/>
                  <a:gd name="connsiteX15" fmla="*/ 1108778 w 1232959"/>
                  <a:gd name="connsiteY15" fmla="*/ 241364 h 1214738"/>
                  <a:gd name="connsiteX16" fmla="*/ 617568 w 1232959"/>
                  <a:gd name="connsiteY16" fmla="*/ 724 h 1214738"/>
                  <a:gd name="connsiteX17" fmla="*/ 724 w 1232959"/>
                  <a:gd name="connsiteY17" fmla="*/ 608822 h 1214738"/>
                  <a:gd name="connsiteX18" fmla="*/ 617568 w 1232959"/>
                  <a:gd name="connsiteY18" fmla="*/ 1216798 h 1214738"/>
                  <a:gd name="connsiteX19" fmla="*/ 1234412 w 1232959"/>
                  <a:gd name="connsiteY19" fmla="*/ 608822 h 1214738"/>
                  <a:gd name="connsiteX20" fmla="*/ 1234412 w 1232959"/>
                  <a:gd name="connsiteY20" fmla="*/ 470160 h 1214738"/>
                  <a:gd name="connsiteX21" fmla="*/ 1192018 w 1232959"/>
                  <a:gd name="connsiteY21" fmla="*/ 470160 h 121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32959" h="1214738">
                    <a:moveTo>
                      <a:pt x="1192048" y="470190"/>
                    </a:moveTo>
                    <a:lnTo>
                      <a:pt x="896654" y="470190"/>
                    </a:lnTo>
                    <a:lnTo>
                      <a:pt x="556619" y="722734"/>
                    </a:lnTo>
                    <a:lnTo>
                      <a:pt x="522576" y="748031"/>
                    </a:lnTo>
                    <a:lnTo>
                      <a:pt x="853804" y="748031"/>
                    </a:lnTo>
                    <a:cubicBezTo>
                      <a:pt x="805367" y="831149"/>
                      <a:pt x="715294" y="887119"/>
                      <a:pt x="611798" y="887119"/>
                    </a:cubicBezTo>
                    <a:cubicBezTo>
                      <a:pt x="457344" y="887119"/>
                      <a:pt x="332014" y="762486"/>
                      <a:pt x="332014" y="608852"/>
                    </a:cubicBezTo>
                    <a:cubicBezTo>
                      <a:pt x="332014" y="455218"/>
                      <a:pt x="457223" y="330556"/>
                      <a:pt x="611798" y="330556"/>
                    </a:cubicBezTo>
                    <a:cubicBezTo>
                      <a:pt x="704938" y="330556"/>
                      <a:pt x="787146" y="376048"/>
                      <a:pt x="838013" y="445652"/>
                    </a:cubicBezTo>
                    <a:cubicBezTo>
                      <a:pt x="838134" y="445835"/>
                      <a:pt x="838347" y="445895"/>
                      <a:pt x="838468" y="446047"/>
                    </a:cubicBezTo>
                    <a:lnTo>
                      <a:pt x="851436" y="462628"/>
                    </a:lnTo>
                    <a:lnTo>
                      <a:pt x="869505" y="449965"/>
                    </a:lnTo>
                    <a:lnTo>
                      <a:pt x="1104223" y="273220"/>
                    </a:lnTo>
                    <a:cubicBezTo>
                      <a:pt x="1104223" y="273220"/>
                      <a:pt x="1104253" y="273159"/>
                      <a:pt x="1104284" y="273129"/>
                    </a:cubicBezTo>
                    <a:lnTo>
                      <a:pt x="1121715" y="259919"/>
                    </a:lnTo>
                    <a:lnTo>
                      <a:pt x="1108778" y="241364"/>
                    </a:lnTo>
                    <a:cubicBezTo>
                      <a:pt x="996293" y="95231"/>
                      <a:pt x="818213" y="724"/>
                      <a:pt x="617568" y="724"/>
                    </a:cubicBezTo>
                    <a:cubicBezTo>
                      <a:pt x="276956" y="724"/>
                      <a:pt x="724" y="272977"/>
                      <a:pt x="724" y="608822"/>
                    </a:cubicBezTo>
                    <a:cubicBezTo>
                      <a:pt x="724" y="944667"/>
                      <a:pt x="276956" y="1216798"/>
                      <a:pt x="617568" y="1216798"/>
                    </a:cubicBezTo>
                    <a:cubicBezTo>
                      <a:pt x="958181" y="1216798"/>
                      <a:pt x="1234412" y="944545"/>
                      <a:pt x="1234412" y="608822"/>
                    </a:cubicBezTo>
                    <a:lnTo>
                      <a:pt x="1234412" y="470160"/>
                    </a:lnTo>
                    <a:lnTo>
                      <a:pt x="1192018" y="470160"/>
                    </a:lnTo>
                    <a:close/>
                  </a:path>
                </a:pathLst>
              </a:custGeom>
              <a:grpFill/>
              <a:ln w="3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B6CD81-228D-4E79-8ECF-8C46CC3F816A}"/>
                </a:ext>
              </a:extLst>
            </p:cNvPr>
            <p:cNvSpPr/>
            <p:nvPr/>
          </p:nvSpPr>
          <p:spPr>
            <a:xfrm>
              <a:off x="6726879" y="2330457"/>
              <a:ext cx="1011270" cy="1029490"/>
            </a:xfrm>
            <a:custGeom>
              <a:avLst/>
              <a:gdLst>
                <a:gd name="connsiteX0" fmla="*/ 701780 w 1011269"/>
                <a:gd name="connsiteY0" fmla="*/ 724 h 1029490"/>
                <a:gd name="connsiteX1" fmla="*/ 601200 w 1011269"/>
                <a:gd name="connsiteY1" fmla="*/ 724 h 1029490"/>
                <a:gd name="connsiteX2" fmla="*/ 410304 w 1011269"/>
                <a:gd name="connsiteY2" fmla="*/ 724 h 1029490"/>
                <a:gd name="connsiteX3" fmla="*/ 724 w 1011269"/>
                <a:gd name="connsiteY3" fmla="*/ 309754 h 1029490"/>
                <a:gd name="connsiteX4" fmla="*/ 701780 w 1011269"/>
                <a:gd name="connsiteY4" fmla="*/ 309754 h 1029490"/>
                <a:gd name="connsiteX5" fmla="*/ 701780 w 1011269"/>
                <a:gd name="connsiteY5" fmla="*/ 1029759 h 1029490"/>
                <a:gd name="connsiteX6" fmla="*/ 1010809 w 1011269"/>
                <a:gd name="connsiteY6" fmla="*/ 620149 h 1029490"/>
                <a:gd name="connsiteX7" fmla="*/ 1010809 w 1011269"/>
                <a:gd name="connsiteY7" fmla="*/ 410334 h 1029490"/>
                <a:gd name="connsiteX8" fmla="*/ 1010809 w 1011269"/>
                <a:gd name="connsiteY8" fmla="*/ 309754 h 1029490"/>
                <a:gd name="connsiteX9" fmla="*/ 1010809 w 1011269"/>
                <a:gd name="connsiteY9" fmla="*/ 724 h 1029490"/>
                <a:gd name="connsiteX10" fmla="*/ 701780 w 1011269"/>
                <a:gd name="connsiteY10" fmla="*/ 724 h 10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1269" h="1029490">
                  <a:moveTo>
                    <a:pt x="701780" y="724"/>
                  </a:moveTo>
                  <a:lnTo>
                    <a:pt x="601200" y="724"/>
                  </a:lnTo>
                  <a:lnTo>
                    <a:pt x="410304" y="724"/>
                  </a:lnTo>
                  <a:lnTo>
                    <a:pt x="724" y="309754"/>
                  </a:lnTo>
                  <a:lnTo>
                    <a:pt x="701780" y="309754"/>
                  </a:lnTo>
                  <a:lnTo>
                    <a:pt x="701780" y="1029759"/>
                  </a:lnTo>
                  <a:lnTo>
                    <a:pt x="1010809" y="620149"/>
                  </a:lnTo>
                  <a:lnTo>
                    <a:pt x="1010809" y="410334"/>
                  </a:lnTo>
                  <a:lnTo>
                    <a:pt x="1010809" y="309754"/>
                  </a:lnTo>
                  <a:lnTo>
                    <a:pt x="1010809" y="724"/>
                  </a:lnTo>
                  <a:lnTo>
                    <a:pt x="701780" y="724"/>
                  </a:lnTo>
                  <a:close/>
                </a:path>
              </a:pathLst>
            </a:custGeom>
            <a:solidFill>
              <a:srgbClr val="F05A2A"/>
            </a:solidFill>
            <a:ln w="3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27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5A3C-6F05-4E9C-87DC-907E5CFB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8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960100" y="0"/>
            <a:ext cx="1231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8385" y="2615342"/>
            <a:ext cx="6481544" cy="9255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385" y="3523271"/>
            <a:ext cx="5166174" cy="548677"/>
          </a:xfrm>
        </p:spPr>
        <p:txBody>
          <a:bodyPr lIns="91440" rIns="18288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– Title of the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385" y="4298592"/>
            <a:ext cx="2494016" cy="402652"/>
          </a:xfrm>
          <a:prstGeom prst="rect">
            <a:avLst/>
          </a:prstGeom>
        </p:spPr>
        <p:txBody>
          <a:bodyPr lIns="91440" rIns="182880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fld id="{5761F466-C622-4CCE-BE3D-279FD219A330}" type="datetime3">
              <a:rPr lang="en-US" smtClean="0"/>
              <a:pPr/>
              <a:t>7 August 2022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C288970-37F5-4C4C-817F-00ABB8B6B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105" y="453629"/>
            <a:ext cx="1360860" cy="9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240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-773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000" dirty="0">
                <a:solidFill>
                  <a:srgbClr val="32383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766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102"/>
            <a:ext cx="10972800" cy="5139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3238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5950" y="733425"/>
            <a:ext cx="10858500" cy="3524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47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90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08013"/>
            <a:ext cx="4762500" cy="47625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3871" y="1360489"/>
            <a:ext cx="5311630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19125" y="2619375"/>
            <a:ext cx="8858250" cy="345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32383F"/>
                </a:solidFill>
              </a:defRPr>
            </a:lvl1pPr>
            <a:lvl2pPr>
              <a:defRPr sz="1800">
                <a:solidFill>
                  <a:srgbClr val="32383F"/>
                </a:solidFill>
              </a:defRPr>
            </a:lvl2pPr>
            <a:lvl3pPr>
              <a:defRPr sz="1600">
                <a:solidFill>
                  <a:srgbClr val="32383F"/>
                </a:solidFill>
              </a:defRPr>
            </a:lvl3pPr>
            <a:lvl4pPr>
              <a:defRPr sz="1400">
                <a:solidFill>
                  <a:srgbClr val="32383F"/>
                </a:solidFill>
              </a:defRPr>
            </a:lvl4pPr>
            <a:lvl5pPr>
              <a:defRPr sz="1400">
                <a:solidFill>
                  <a:srgbClr val="32383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7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97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98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10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vmlDrawing" Target="../drawings/vmlDrawing1.v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743"/>
            <a:ext cx="10623259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587"/>
            <a:ext cx="10972800" cy="458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31" y="397777"/>
            <a:ext cx="583735" cy="58373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IGT Solutions Pvt. Ltd. | Confidential: Not for Distribution | www.igtsolutions.com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1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dirty="0">
          <a:solidFill>
            <a:srgbClr val="4242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242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227C58-5330-448F-B10B-35B438501FEF}"/>
              </a:ext>
            </a:extLst>
          </p:cNvPr>
          <p:cNvSpPr txBox="1">
            <a:spLocks/>
          </p:cNvSpPr>
          <p:nvPr userDrawn="1"/>
        </p:nvSpPr>
        <p:spPr>
          <a:xfrm>
            <a:off x="627964" y="6356350"/>
            <a:ext cx="9725024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IGT Solutions Pvt. Ltd. | Confidential: Not for Distribution | www.igtsolutions.com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08FB21-7F60-41D3-90DC-734625615811}"/>
              </a:ext>
            </a:extLst>
          </p:cNvPr>
          <p:cNvSpPr txBox="1">
            <a:spLocks/>
          </p:cNvSpPr>
          <p:nvPr userDrawn="1"/>
        </p:nvSpPr>
        <p:spPr>
          <a:xfrm>
            <a:off x="11379200" y="6331183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3D5A7-E7A9-4A02-B0FC-4F987CA7C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75678237-7CEA-4750-9670-26A7DA68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43"/>
            <a:ext cx="10623259" cy="92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CC6CA7-0B55-42F6-8C28-AABB135C22FF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31" y="397777"/>
            <a:ext cx="583735" cy="5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5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dirty="0">
          <a:solidFill>
            <a:srgbClr val="32383F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32383F"/>
        </a:buClr>
        <a:buFont typeface="Arial" panose="020B0604020202020204" pitchFamily="34" charset="0"/>
        <a:buChar char="•"/>
        <a:defRPr lang="en-US" sz="12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32383F"/>
        </a:buClr>
        <a:buFont typeface="Trebuchet MS" panose="020B0603020202020204" pitchFamily="34" charset="0"/>
        <a:buChar char="–"/>
        <a:defRPr lang="en-US" sz="12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rgbClr val="32383F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32383F"/>
        </a:buClr>
        <a:buFont typeface="Arial" panose="020B0604020202020204" pitchFamily="34" charset="0"/>
        <a:buChar char="•"/>
        <a:defRPr lang="en-US" sz="1600" kern="120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rgbClr val="32383F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rgbClr val="32383F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Presentation Tips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IGT Solutions</a:t>
            </a:r>
          </a:p>
        </p:txBody>
      </p:sp>
    </p:spTree>
    <p:extLst>
      <p:ext uri="{BB962C8B-B14F-4D97-AF65-F5344CB8AC3E}">
        <p14:creationId xmlns:p14="http://schemas.microsoft.com/office/powerpoint/2010/main" val="266159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CD9B-667D-4F7E-B4AB-C4407173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EECDB-E1C6-44EF-97F8-5B828019C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IGT Solutions Pvt. Ltd. | Confidential: Not for Distribution | www.igtsolutions.com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6D0B7-07EA-4544-A341-68AF35350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3D5A7-E7A9-4A02-B0FC-4F987CA7C55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IGT Solutions Color Palette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" y="1362075"/>
            <a:ext cx="2122331" cy="2643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7688" y="1362075"/>
            <a:ext cx="2122331" cy="2643255"/>
          </a:xfrm>
          <a:prstGeom prst="rect">
            <a:avLst/>
          </a:prstGeom>
          <a:solidFill>
            <a:srgbClr val="F15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35960" y="1362075"/>
            <a:ext cx="2122331" cy="2643255"/>
          </a:xfrm>
          <a:prstGeom prst="rect">
            <a:avLst/>
          </a:prstGeom>
          <a:solidFill>
            <a:srgbClr val="F9A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12224" y="1362075"/>
            <a:ext cx="2122331" cy="2643255"/>
          </a:xfrm>
          <a:prstGeom prst="rect">
            <a:avLst/>
          </a:prstGeom>
          <a:solidFill>
            <a:srgbClr val="C7C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899" y="4146997"/>
            <a:ext cx="10001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IGT Grey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" y="4559121"/>
            <a:ext cx="44563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50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 56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 63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7688" y="4146997"/>
            <a:ext cx="10815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IGT Orange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7688" y="4559121"/>
            <a:ext cx="54662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241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 90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 41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5960" y="4146997"/>
            <a:ext cx="14694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IGT Orange Lite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5960" y="4559121"/>
            <a:ext cx="55944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249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 169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 128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2224" y="4146997"/>
            <a:ext cx="9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IGT Silver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2224" y="4559121"/>
            <a:ext cx="50174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R199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G200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B202</a:t>
            </a:r>
          </a:p>
        </p:txBody>
      </p:sp>
    </p:spTree>
    <p:extLst>
      <p:ext uri="{BB962C8B-B14F-4D97-AF65-F5344CB8AC3E}">
        <p14:creationId xmlns:p14="http://schemas.microsoft.com/office/powerpoint/2010/main" val="408258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Titles Are 30pt Regular, Title Case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 Sub-heading:20pt Plain Text, Title Case. Resides On Page In This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46"/>
          <p:cNvSpPr txBox="1">
            <a:spLocks noChangeArrowheads="1"/>
          </p:cNvSpPr>
          <p:nvPr/>
        </p:nvSpPr>
        <p:spPr bwMode="auto">
          <a:xfrm>
            <a:off x="711021" y="1364892"/>
            <a:ext cx="7399338" cy="20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69863" indent="-169863">
              <a:spcAft>
                <a:spcPts val="600"/>
              </a:spcAft>
              <a:buSzPct val="100000"/>
              <a:buFontTx/>
              <a:buChar char="•"/>
              <a:defRPr/>
            </a:pPr>
            <a:r>
              <a:rPr lang="en-US" kern="0" dirty="0">
                <a:latin typeface="Arial"/>
                <a:cs typeface="+mn-cs"/>
              </a:rPr>
              <a:t>This text should be 18 point plain, in this position on the page, sentence case </a:t>
            </a:r>
            <a:r>
              <a:rPr lang="en-US" kern="0" dirty="0">
                <a:solidFill>
                  <a:schemeClr val="tx2"/>
                </a:solidFill>
                <a:latin typeface="Arial"/>
                <a:cs typeface="+mn-cs"/>
              </a:rPr>
              <a:t>highlight text in IGT Orange</a:t>
            </a:r>
          </a:p>
          <a:p>
            <a:pPr marL="515938" lvl="1" indent="-173038">
              <a:spcAft>
                <a:spcPts val="600"/>
              </a:spcAft>
              <a:buSzPct val="100000"/>
              <a:buFontTx/>
              <a:buChar char="–"/>
              <a:defRPr/>
            </a:pPr>
            <a:r>
              <a:rPr lang="en-US" kern="0" dirty="0">
                <a:latin typeface="Arial"/>
              </a:rPr>
              <a:t>This text should be 18 pt plain</a:t>
            </a:r>
          </a:p>
          <a:p>
            <a:pPr marL="855663" lvl="2" indent="-169863"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sz="1600" kern="0" dirty="0">
                <a:latin typeface="Arial"/>
              </a:rPr>
              <a:t>This text should be 16 pt plain </a:t>
            </a:r>
          </a:p>
          <a:p>
            <a:pPr marL="1201738" lvl="3" indent="-168275">
              <a:spcAft>
                <a:spcPts val="600"/>
              </a:spcAft>
              <a:buSzPct val="100000"/>
              <a:buFontTx/>
              <a:buChar char="–"/>
              <a:defRPr/>
            </a:pPr>
            <a:r>
              <a:rPr lang="en-US" sz="1400" kern="0" dirty="0">
                <a:latin typeface="Arial"/>
              </a:rPr>
              <a:t>This text should be 12 pt plain</a:t>
            </a:r>
          </a:p>
          <a:p>
            <a:pPr marL="1541463" lvl="4" indent="-166688"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sz="1400" kern="0" dirty="0">
                <a:latin typeface="Arial"/>
              </a:rPr>
              <a:t>This text should be 12 </a:t>
            </a:r>
            <a:r>
              <a:rPr lang="en-US" sz="1400" kern="0" dirty="0" err="1">
                <a:latin typeface="Arial"/>
              </a:rPr>
              <a:t>pt</a:t>
            </a:r>
            <a:r>
              <a:rPr lang="en-US" sz="1400" kern="0" dirty="0">
                <a:latin typeface="Arial"/>
              </a:rPr>
              <a:t> plain</a:t>
            </a:r>
            <a:endParaRPr lang="en-US" sz="16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4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Text-Table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Group 1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42563"/>
              </p:ext>
            </p:extLst>
          </p:nvPr>
        </p:nvGraphicFramePr>
        <p:xfrm>
          <a:off x="723898" y="1362074"/>
          <a:ext cx="5751853" cy="3974423"/>
        </p:xfrm>
        <a:graphic>
          <a:graphicData uri="http://schemas.openxmlformats.org/drawingml/2006/table">
            <a:tbl>
              <a:tblPr/>
              <a:tblGrid>
                <a:gridCol w="101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5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 title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Bold Red Uppercase 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Table title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Bold Red Uppercase 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bold 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gray right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33350" marR="0" lvl="1" indent="-131763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black text, sentence case</a:t>
                      </a:r>
                    </a:p>
                    <a:p>
                      <a:pPr marL="133350" marR="0" lvl="1" indent="-131763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black text, sentence case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" marR="0" lvl="1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 title 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Bold Red Uppercase </a:t>
                      </a:r>
                    </a:p>
                    <a:p>
                      <a:pPr marL="133350" marR="0" lvl="1" indent="-131763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Char char="•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bold 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gray right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33350" marR="0" lvl="1" indent="-131763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black text, sentence case</a:t>
                      </a:r>
                    </a:p>
                    <a:p>
                      <a:pPr marL="133350" marR="0" lvl="1" indent="-131763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black text, sentence case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" marR="0" lvl="1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 title 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Bold Red Uppercase \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9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bold </a:t>
                      </a:r>
                      <a:b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gray right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33350" marR="0" lvl="1" indent="-131763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black text, sentence case</a:t>
                      </a:r>
                    </a:p>
                    <a:p>
                      <a:pPr marL="133350" marR="0" lvl="1" indent="-131763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black text, sentence case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87" marR="0" lvl="1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 title 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Bold Red Uppercase \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6576013" y="1274991"/>
            <a:ext cx="7672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Font used in the tables should be either 12 or 10</a:t>
            </a:r>
          </a:p>
        </p:txBody>
      </p:sp>
      <p:graphicFrame>
        <p:nvGraphicFramePr>
          <p:cNvPr id="1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48101"/>
              </p:ext>
            </p:extLst>
          </p:nvPr>
        </p:nvGraphicFramePr>
        <p:xfrm>
          <a:off x="6690001" y="1565303"/>
          <a:ext cx="4892399" cy="2734055"/>
        </p:xfrm>
        <a:graphic>
          <a:graphicData uri="http://schemas.openxmlformats.org/drawingml/2006/table">
            <a:tbl>
              <a:tblPr/>
              <a:tblGrid>
                <a:gridCol w="22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68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should it be 12</a:t>
                      </a:r>
                    </a:p>
                    <a:p>
                      <a:pPr marL="314325" marR="0" lvl="1" indent="-19685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Low worded slide</a:t>
                      </a:r>
                    </a:p>
                    <a:p>
                      <a:pPr marL="314325" marR="0" lvl="1" indent="-19685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Slide would be used for a presentation</a:t>
                      </a:r>
                    </a:p>
                  </a:txBody>
                  <a:tcPr marL="0" marT="18287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should it be 10</a:t>
                      </a:r>
                    </a:p>
                    <a:p>
                      <a:pPr marL="314325" marR="0" lvl="1" indent="-19685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Heavily worded slide</a:t>
                      </a:r>
                    </a:p>
                    <a:p>
                      <a:pPr marL="314325" marR="0" lvl="1" indent="-19685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Slide would not be presented but shared in print</a:t>
                      </a:r>
                    </a:p>
                    <a:p>
                      <a:pPr marL="314325" marR="0" lvl="1" indent="-19685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If at all used in a deck that would be presented, this slide would not be read through but used as a reference or as a supporting slide</a:t>
                      </a:r>
                    </a:p>
                  </a:txBody>
                  <a:tcPr marL="45720" marT="18287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2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Titles Are 30pt Regular, Title Case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 Sub-heading:20pt Plain Text, Title Case. Resides On Page In This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34286"/>
              </p:ext>
            </p:extLst>
          </p:nvPr>
        </p:nvGraphicFramePr>
        <p:xfrm>
          <a:off x="723900" y="1432379"/>
          <a:ext cx="10858500" cy="3663318"/>
        </p:xfrm>
        <a:graphic>
          <a:graphicData uri="http://schemas.openxmlformats.org/drawingml/2006/table">
            <a:tbl>
              <a:tblPr/>
              <a:tblGrid>
                <a:gridCol w="338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CAPS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CAPS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CAPS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-11430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T="91440" marB="91440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06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Titles Are 30pt Regular, Title Case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 Sub-heading:20pt Plain Text, Title Case. Resides On Page In This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3299732" y="1673225"/>
            <a:ext cx="5156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3299732" y="3070225"/>
            <a:ext cx="5156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</p:txBody>
      </p:sp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3299732" y="4468813"/>
            <a:ext cx="5156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  <a:p>
            <a:pPr marL="171450" indent="-171450" fontAlgn="auto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14pt plain text sentence case</a:t>
            </a:r>
          </a:p>
        </p:txBody>
      </p:sp>
      <p:sp>
        <p:nvSpPr>
          <p:cNvPr id="11" name="Rectangle 1029"/>
          <p:cNvSpPr>
            <a:spLocks noChangeArrowheads="1"/>
          </p:cNvSpPr>
          <p:nvPr/>
        </p:nvSpPr>
        <p:spPr bwMode="blackWhite">
          <a:xfrm>
            <a:off x="723900" y="1609725"/>
            <a:ext cx="2336800" cy="9747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rgbClr val="667263"/>
              </a:buClr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Pt Bold White Initial Cap</a:t>
            </a:r>
          </a:p>
        </p:txBody>
      </p:sp>
      <p:sp>
        <p:nvSpPr>
          <p:cNvPr id="12" name="Rectangle 1030"/>
          <p:cNvSpPr>
            <a:spLocks noChangeArrowheads="1"/>
          </p:cNvSpPr>
          <p:nvPr/>
        </p:nvSpPr>
        <p:spPr bwMode="blackWhite">
          <a:xfrm>
            <a:off x="723900" y="3006725"/>
            <a:ext cx="2336800" cy="9747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rgbClr val="667263"/>
              </a:buClr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16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White Initial Cap</a:t>
            </a:r>
          </a:p>
        </p:txBody>
      </p:sp>
      <p:sp>
        <p:nvSpPr>
          <p:cNvPr id="13" name="Rectangle 1031"/>
          <p:cNvSpPr>
            <a:spLocks noChangeArrowheads="1"/>
          </p:cNvSpPr>
          <p:nvPr/>
        </p:nvSpPr>
        <p:spPr bwMode="blackWhite">
          <a:xfrm>
            <a:off x="723900" y="4405313"/>
            <a:ext cx="2336800" cy="9747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Clr>
                <a:srgbClr val="667263"/>
              </a:buClr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16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White Initial Cap</a:t>
            </a:r>
          </a:p>
        </p:txBody>
      </p:sp>
    </p:spTree>
    <p:extLst>
      <p:ext uri="{BB962C8B-B14F-4D97-AF65-F5344CB8AC3E}">
        <p14:creationId xmlns:p14="http://schemas.microsoft.com/office/powerpoint/2010/main" val="16968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Numbered Steps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72502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IGT Solutions Pvt. Ltd. | Confidential: Not for Distribution | www.igtsolutions.com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Rectangle 1061"/>
          <p:cNvSpPr>
            <a:spLocks noChangeArrowheads="1"/>
          </p:cNvSpPr>
          <p:nvPr/>
        </p:nvSpPr>
        <p:spPr bwMode="auto">
          <a:xfrm>
            <a:off x="1016684" y="1432603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 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16" name="Oval 1051"/>
          <p:cNvSpPr>
            <a:spLocks noChangeArrowheads="1"/>
          </p:cNvSpPr>
          <p:nvPr/>
        </p:nvSpPr>
        <p:spPr bwMode="gray">
          <a:xfrm>
            <a:off x="721409" y="1329415"/>
            <a:ext cx="381000" cy="379413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064"/>
          <p:cNvSpPr>
            <a:spLocks noChangeArrowheads="1"/>
          </p:cNvSpPr>
          <p:nvPr/>
        </p:nvSpPr>
        <p:spPr bwMode="auto">
          <a:xfrm>
            <a:off x="1016684" y="2339065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20" name="Oval 1066"/>
          <p:cNvSpPr>
            <a:spLocks noChangeArrowheads="1"/>
          </p:cNvSpPr>
          <p:nvPr/>
        </p:nvSpPr>
        <p:spPr bwMode="gray">
          <a:xfrm>
            <a:off x="721409" y="2235878"/>
            <a:ext cx="381000" cy="379412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1068"/>
          <p:cNvSpPr>
            <a:spLocks noChangeArrowheads="1"/>
          </p:cNvSpPr>
          <p:nvPr/>
        </p:nvSpPr>
        <p:spPr bwMode="auto">
          <a:xfrm>
            <a:off x="1016684" y="3220128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24" name="Oval 1070"/>
          <p:cNvSpPr>
            <a:spLocks noChangeArrowheads="1"/>
          </p:cNvSpPr>
          <p:nvPr/>
        </p:nvSpPr>
        <p:spPr bwMode="gray">
          <a:xfrm>
            <a:off x="721409" y="3116940"/>
            <a:ext cx="381000" cy="379413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 1072"/>
          <p:cNvSpPr>
            <a:spLocks noChangeArrowheads="1"/>
          </p:cNvSpPr>
          <p:nvPr/>
        </p:nvSpPr>
        <p:spPr bwMode="auto">
          <a:xfrm>
            <a:off x="1016684" y="4134528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28" name="Oval 1074"/>
          <p:cNvSpPr>
            <a:spLocks noChangeArrowheads="1"/>
          </p:cNvSpPr>
          <p:nvPr/>
        </p:nvSpPr>
        <p:spPr bwMode="gray">
          <a:xfrm>
            <a:off x="721409" y="4031340"/>
            <a:ext cx="381000" cy="379413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Rectangle 1076"/>
          <p:cNvSpPr>
            <a:spLocks noChangeArrowheads="1"/>
          </p:cNvSpPr>
          <p:nvPr/>
        </p:nvSpPr>
        <p:spPr bwMode="auto">
          <a:xfrm>
            <a:off x="1016684" y="5056865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32" name="Oval 1078"/>
          <p:cNvSpPr>
            <a:spLocks noChangeArrowheads="1"/>
          </p:cNvSpPr>
          <p:nvPr/>
        </p:nvSpPr>
        <p:spPr bwMode="gray">
          <a:xfrm>
            <a:off x="721409" y="4953678"/>
            <a:ext cx="381000" cy="379412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ectangle 1061"/>
          <p:cNvSpPr>
            <a:spLocks noChangeArrowheads="1"/>
          </p:cNvSpPr>
          <p:nvPr/>
        </p:nvSpPr>
        <p:spPr bwMode="auto">
          <a:xfrm>
            <a:off x="5799573" y="1432603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 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35" name="Oval 1051"/>
          <p:cNvSpPr>
            <a:spLocks noChangeArrowheads="1"/>
          </p:cNvSpPr>
          <p:nvPr/>
        </p:nvSpPr>
        <p:spPr bwMode="gray">
          <a:xfrm>
            <a:off x="5504298" y="1329415"/>
            <a:ext cx="381000" cy="379413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ectangle 1064"/>
          <p:cNvSpPr>
            <a:spLocks noChangeArrowheads="1"/>
          </p:cNvSpPr>
          <p:nvPr/>
        </p:nvSpPr>
        <p:spPr bwMode="auto">
          <a:xfrm>
            <a:off x="5799573" y="2339065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37" name="Oval 1066"/>
          <p:cNvSpPr>
            <a:spLocks noChangeArrowheads="1"/>
          </p:cNvSpPr>
          <p:nvPr/>
        </p:nvSpPr>
        <p:spPr bwMode="gray">
          <a:xfrm>
            <a:off x="5504298" y="2235878"/>
            <a:ext cx="381000" cy="379412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Rectangle 1068"/>
          <p:cNvSpPr>
            <a:spLocks noChangeArrowheads="1"/>
          </p:cNvSpPr>
          <p:nvPr/>
        </p:nvSpPr>
        <p:spPr bwMode="auto">
          <a:xfrm>
            <a:off x="5799573" y="3220128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39" name="Oval 1070"/>
          <p:cNvSpPr>
            <a:spLocks noChangeArrowheads="1"/>
          </p:cNvSpPr>
          <p:nvPr/>
        </p:nvSpPr>
        <p:spPr bwMode="gray">
          <a:xfrm>
            <a:off x="5504298" y="3116940"/>
            <a:ext cx="381000" cy="379413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Rectangle 1072"/>
          <p:cNvSpPr>
            <a:spLocks noChangeArrowheads="1"/>
          </p:cNvSpPr>
          <p:nvPr/>
        </p:nvSpPr>
        <p:spPr bwMode="auto">
          <a:xfrm>
            <a:off x="5799573" y="4134528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41" name="Oval 1074"/>
          <p:cNvSpPr>
            <a:spLocks noChangeArrowheads="1"/>
          </p:cNvSpPr>
          <p:nvPr/>
        </p:nvSpPr>
        <p:spPr bwMode="gray">
          <a:xfrm>
            <a:off x="5504298" y="4031340"/>
            <a:ext cx="381000" cy="379413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ectangle 1076"/>
          <p:cNvSpPr>
            <a:spLocks noChangeArrowheads="1"/>
          </p:cNvSpPr>
          <p:nvPr/>
        </p:nvSpPr>
        <p:spPr bwMode="auto">
          <a:xfrm>
            <a:off x="5799573" y="5056865"/>
            <a:ext cx="4063319" cy="631825"/>
          </a:xfrm>
          <a:prstGeom prst="rect">
            <a:avLst/>
          </a:prstGeom>
          <a:noFill/>
          <a:ln w="19050">
            <a:solidFill>
              <a:srgbClr val="808080"/>
            </a:solidFill>
            <a:prstDash val="sysDot"/>
            <a:miter lim="800000"/>
            <a:headEnd/>
            <a:tailEnd type="none" w="med" len="sm"/>
          </a:ln>
          <a:effectLst/>
        </p:spPr>
        <p:txBody>
          <a:bodyPr wrap="square">
            <a:spAutoFit/>
          </a:bodyPr>
          <a:lstStyle/>
          <a:p>
            <a:pPr marL="228600" indent="-169863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16 pt bold text, sentence case</a:t>
            </a:r>
          </a:p>
          <a:p>
            <a:pPr marL="228600" indent="-169863">
              <a:spcBef>
                <a:spcPct val="3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 pt plain text, sentence case</a:t>
            </a:r>
          </a:p>
        </p:txBody>
      </p:sp>
      <p:sp>
        <p:nvSpPr>
          <p:cNvPr id="43" name="Oval 1078"/>
          <p:cNvSpPr>
            <a:spLocks noChangeArrowheads="1"/>
          </p:cNvSpPr>
          <p:nvPr/>
        </p:nvSpPr>
        <p:spPr bwMode="gray">
          <a:xfrm>
            <a:off x="5504298" y="4953678"/>
            <a:ext cx="381000" cy="379412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5925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Titles Are 30pt Regular, Title Case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Page Sub-heading:20pt Plain Text, Title Case. Resides On Page In This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78280"/>
              </p:ext>
            </p:extLst>
          </p:nvPr>
        </p:nvGraphicFramePr>
        <p:xfrm>
          <a:off x="723900" y="1731963"/>
          <a:ext cx="2961368" cy="2657475"/>
        </p:xfrm>
        <a:graphic>
          <a:graphicData uri="http://schemas.openxmlformats.org/drawingml/2006/table">
            <a:tbl>
              <a:tblPr/>
              <a:tblGrid>
                <a:gridCol w="296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PT UPPERCASE BOLD</a:t>
                      </a:r>
                    </a:p>
                  </a:txBody>
                  <a:tcPr marB="91440" anchor="b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sentence case </a:t>
                      </a:r>
                    </a:p>
                  </a:txBody>
                  <a:tcPr marT="91440" marB="91440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49625"/>
              </p:ext>
            </p:extLst>
          </p:nvPr>
        </p:nvGraphicFramePr>
        <p:xfrm>
          <a:off x="4672466" y="1731963"/>
          <a:ext cx="2961368" cy="2662237"/>
        </p:xfrm>
        <a:graphic>
          <a:graphicData uri="http://schemas.openxmlformats.org/drawingml/2006/table">
            <a:tbl>
              <a:tblPr/>
              <a:tblGrid>
                <a:gridCol w="296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PT UPPERCASE BOLD</a:t>
                      </a:r>
                    </a:p>
                  </a:txBody>
                  <a:tcPr marB="91440" anchor="ctr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4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21927"/>
              </p:ext>
            </p:extLst>
          </p:nvPr>
        </p:nvGraphicFramePr>
        <p:xfrm>
          <a:off x="8621032" y="1731963"/>
          <a:ext cx="2961368" cy="2662237"/>
        </p:xfrm>
        <a:graphic>
          <a:graphicData uri="http://schemas.openxmlformats.org/drawingml/2006/table">
            <a:tbl>
              <a:tblPr/>
              <a:tblGrid>
                <a:gridCol w="296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7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PT UPPERCASE BOLD</a:t>
                      </a:r>
                    </a:p>
                  </a:txBody>
                  <a:tcPr marT="91440" marB="91440" anchor="ctr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4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pt plain sentence case </a:t>
                      </a:r>
                    </a:p>
                  </a:txBody>
                  <a:tcPr marT="91440" marB="91440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36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Matrix - 1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1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058651"/>
              </p:ext>
            </p:extLst>
          </p:nvPr>
        </p:nvGraphicFramePr>
        <p:xfrm>
          <a:off x="723900" y="1867353"/>
          <a:ext cx="10858499" cy="2867025"/>
        </p:xfrm>
        <a:graphic>
          <a:graphicData uri="http://schemas.openxmlformats.org/drawingml/2006/table">
            <a:tbl>
              <a:tblPr/>
              <a:tblGrid>
                <a:gridCol w="4398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5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12 POINT BOLD UPPERCASE</a:t>
                      </a:r>
                    </a:p>
                  </a:txBody>
                  <a:tcPr marL="45720" marR="91439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5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1. 12 pt Bold Initial Cap</a:t>
                      </a:r>
                    </a:p>
                  </a:txBody>
                  <a:tcPr marL="45720" marR="91439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5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2. 12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 Bold  Initial Cap</a:t>
                      </a:r>
                    </a:p>
                  </a:txBody>
                  <a:tcPr marL="45720" marR="91439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3. 12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 Bold Initial Cap</a:t>
                      </a:r>
                    </a:p>
                  </a:txBody>
                  <a:tcPr marL="45720" marR="91439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5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4. 12 pt Bold Initial Cap</a:t>
                      </a:r>
                    </a:p>
                  </a:txBody>
                  <a:tcPr marL="45720" marR="91439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R="91439" marT="182900" marB="45725" anchor="ctr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Bold Initial Cap</a:t>
                      </a:r>
                    </a:p>
                  </a:txBody>
                  <a:tcPr marL="0" marR="91439" marT="91450" marB="45725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91439" marT="91450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91439" marT="91450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0" marR="91439" marT="91450" marB="45725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85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Matrix 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Group 1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69380"/>
              </p:ext>
            </p:extLst>
          </p:nvPr>
        </p:nvGraphicFramePr>
        <p:xfrm>
          <a:off x="647700" y="1635125"/>
          <a:ext cx="10934699" cy="3438526"/>
        </p:xfrm>
        <a:graphic>
          <a:graphicData uri="http://schemas.openxmlformats.org/drawingml/2006/table">
            <a:tbl>
              <a:tblPr/>
              <a:tblGrid>
                <a:gridCol w="148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52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12 POINT BOLD UPPERCASE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TEXT</a:t>
                      </a:r>
                    </a:p>
                  </a:txBody>
                  <a:tcPr marL="45720" marT="182900" marB="4572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1. 12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 Bold Initial Cap</a:t>
                      </a:r>
                    </a:p>
                  </a:txBody>
                  <a:tcPr marL="45720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 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2.	12 pt Bold  Initial Cap</a:t>
                      </a:r>
                    </a:p>
                  </a:txBody>
                  <a:tcPr marL="45720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Text, Initial Cap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Text, Initial Cap 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3.	12 pt Bold Initial Cap</a:t>
                      </a:r>
                    </a:p>
                  </a:txBody>
                  <a:tcPr marL="45720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Text, Initial Cap 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Text, Initial Cap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0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66688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9598"/>
                          </a:solidFill>
                          <a:effectLst/>
                          <a:latin typeface="Arial" charset="0"/>
                        </a:rPr>
                        <a:t>4.	12 pt Bold Initial Cap</a:t>
                      </a:r>
                    </a:p>
                  </a:txBody>
                  <a:tcPr marL="45720" marT="182900" marB="45725" anchor="ctr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Text, Initial Cap </a:t>
                      </a:r>
                    </a:p>
                    <a:p>
                      <a:pPr marL="119063" marR="0" lvl="0" indent="-1190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E3124"/>
                        </a:buClr>
                        <a:buSzPct val="115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pt Plain Text, Initial Cap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45720" marT="182900" marB="4572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Bold Initial Cap</a:t>
                      </a:r>
                    </a:p>
                  </a:txBody>
                  <a:tcPr marL="45720" marT="91450" marB="45725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45720" marT="91450" marB="45725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45720" marT="91450" marB="45725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45720" marT="91450" marB="45725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45720" marT="91450" marB="45725" anchor="ctr" horzOverflow="overflow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45720" marT="91450" marB="4572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59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0AC78-5402-46BB-BE5C-80118412AC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38B7BC-B9B1-4722-948C-75056893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505" y="4113304"/>
            <a:ext cx="4351913" cy="1143001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Only use IGT PPT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template in all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presentations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DF1367-10FA-4D78-B120-0C13CFA7A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31" y="397777"/>
            <a:ext cx="583735" cy="5837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12C498-A438-46F5-A55A-5318BD2E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8" y="667108"/>
            <a:ext cx="4550208" cy="2560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C7E94-BCFE-4E5C-86B3-C8D87C8A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9" y="3665463"/>
            <a:ext cx="4550208" cy="2542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5D2FB-11B3-4548-96C6-02CFE266F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255" y="667108"/>
            <a:ext cx="456841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74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Matrix - 3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Cost – Benefit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Group 4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92072"/>
              </p:ext>
            </p:extLst>
          </p:nvPr>
        </p:nvGraphicFramePr>
        <p:xfrm>
          <a:off x="723900" y="1525815"/>
          <a:ext cx="10858499" cy="4401099"/>
        </p:xfrm>
        <a:graphic>
          <a:graphicData uri="http://schemas.openxmlformats.org/drawingml/2006/table">
            <a:tbl>
              <a:tblPr/>
              <a:tblGrid>
                <a:gridCol w="311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9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marL="0" marR="0" marT="27427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YEAR 0</a:t>
                      </a:r>
                    </a:p>
                  </a:txBody>
                  <a:tcPr marL="0" marR="0" marT="27427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YEAR 1</a:t>
                      </a:r>
                    </a:p>
                  </a:txBody>
                  <a:tcPr marL="0" marR="0" marT="27427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YEAR 2</a:t>
                      </a:r>
                    </a:p>
                  </a:txBody>
                  <a:tcPr marL="0" marR="0" marT="27427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YEAR 3</a:t>
                      </a:r>
                    </a:p>
                  </a:txBody>
                  <a:tcPr marL="0" marR="0" marT="27427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YEAR 4</a:t>
                      </a:r>
                    </a:p>
                  </a:txBody>
                  <a:tcPr marL="0" marR="0" marT="27427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0" marR="0" marT="27427" marB="4571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Benefits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pt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pt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NPV of Benefits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Costs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pt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pt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pt Plain Text, Initial Cap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Net Benefits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NPV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2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ROI</a:t>
                      </a:r>
                    </a:p>
                  </a:txBody>
                  <a:tcPr marL="0" marR="0" marT="27427" marB="274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XX%</a:t>
                      </a: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27427" marB="274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38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Org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2463" y="3435594"/>
            <a:ext cx="15084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14 pt plain</a:t>
            </a:r>
          </a:p>
        </p:txBody>
      </p:sp>
      <p:cxnSp>
        <p:nvCxnSpPr>
          <p:cNvPr id="9" name="AutoShape 4"/>
          <p:cNvCxnSpPr>
            <a:cxnSpLocks noChangeShapeType="1"/>
            <a:stCxn id="10" idx="2"/>
            <a:endCxn id="8" idx="0"/>
          </p:cNvCxnSpPr>
          <p:nvPr/>
        </p:nvCxnSpPr>
        <p:spPr bwMode="auto">
          <a:xfrm rot="5400000">
            <a:off x="3023478" y="750300"/>
            <a:ext cx="1068492" cy="430209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02590" y="1915886"/>
            <a:ext cx="2212364" cy="451216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285750" indent="-285750" algn="ct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16 </a:t>
            </a:r>
            <a:r>
              <a:rPr lang="en-US" sz="16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48290" y="3435594"/>
            <a:ext cx="15084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14 pt plain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65469" y="3435594"/>
            <a:ext cx="15084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14 pt plain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67354" y="3435594"/>
            <a:ext cx="15084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14 pt plain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571257" y="3435594"/>
            <a:ext cx="15084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14 pt plain</a:t>
            </a:r>
          </a:p>
        </p:txBody>
      </p:sp>
      <p:cxnSp>
        <p:nvCxnSpPr>
          <p:cNvPr id="15" name="AutoShape 10"/>
          <p:cNvCxnSpPr>
            <a:cxnSpLocks noChangeShapeType="1"/>
            <a:stCxn id="10" idx="2"/>
            <a:endCxn id="12" idx="0"/>
          </p:cNvCxnSpPr>
          <p:nvPr/>
        </p:nvCxnSpPr>
        <p:spPr bwMode="auto">
          <a:xfrm rot="16200000" flipH="1">
            <a:off x="5179981" y="2895893"/>
            <a:ext cx="1068492" cy="1091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1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4171392" y="1898214"/>
            <a:ext cx="1068492" cy="200626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2"/>
          <p:cNvCxnSpPr>
            <a:cxnSpLocks noChangeShapeType="1"/>
            <a:stCxn id="10" idx="2"/>
            <a:endCxn id="13" idx="0"/>
          </p:cNvCxnSpPr>
          <p:nvPr/>
        </p:nvCxnSpPr>
        <p:spPr bwMode="auto">
          <a:xfrm rot="16200000" flipH="1">
            <a:off x="6330923" y="1744950"/>
            <a:ext cx="1068492" cy="231279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3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16200000" flipH="1">
            <a:off x="7482875" y="592999"/>
            <a:ext cx="1068492" cy="461669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18663" y="4986337"/>
            <a:ext cx="3478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ker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967487" y="4986337"/>
            <a:ext cx="3478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ker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271859" y="4986337"/>
            <a:ext cx="34785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91440" rIns="0" bIns="0">
            <a:spAutoFit/>
          </a:bodyPr>
          <a:lstStyle/>
          <a:p>
            <a:pPr marL="207963" indent="-207963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ker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cxnSp>
        <p:nvCxnSpPr>
          <p:cNvPr id="22" name="AutoShape 17"/>
          <p:cNvCxnSpPr>
            <a:cxnSpLocks noChangeShapeType="1"/>
            <a:stCxn id="11" idx="2"/>
            <a:endCxn id="21" idx="0"/>
          </p:cNvCxnSpPr>
          <p:nvPr/>
        </p:nvCxnSpPr>
        <p:spPr bwMode="auto">
          <a:xfrm rot="5400000">
            <a:off x="2452661" y="3736495"/>
            <a:ext cx="1242966" cy="125671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8"/>
          <p:cNvCxnSpPr>
            <a:cxnSpLocks noChangeShapeType="1"/>
            <a:stCxn id="11" idx="2"/>
            <a:endCxn id="19" idx="0"/>
          </p:cNvCxnSpPr>
          <p:nvPr/>
        </p:nvCxnSpPr>
        <p:spPr bwMode="auto">
          <a:xfrm rot="16200000" flipH="1">
            <a:off x="3126063" y="4319811"/>
            <a:ext cx="1242966" cy="9008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9"/>
          <p:cNvCxnSpPr>
            <a:cxnSpLocks noChangeShapeType="1"/>
            <a:stCxn id="11" idx="2"/>
            <a:endCxn id="20" idx="0"/>
          </p:cNvCxnSpPr>
          <p:nvPr/>
        </p:nvCxnSpPr>
        <p:spPr bwMode="auto">
          <a:xfrm rot="16200000" flipH="1">
            <a:off x="3800475" y="3645399"/>
            <a:ext cx="1242966" cy="143891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7F7F7F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39927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Schedule And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25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29049"/>
              </p:ext>
            </p:extLst>
          </p:nvPr>
        </p:nvGraphicFramePr>
        <p:xfrm>
          <a:off x="723900" y="1362075"/>
          <a:ext cx="10858500" cy="4429552"/>
        </p:xfrm>
        <a:graphic>
          <a:graphicData uri="http://schemas.openxmlformats.org/drawingml/2006/table">
            <a:tbl>
              <a:tblPr/>
              <a:tblGrid>
                <a:gridCol w="256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391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Abcday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Month XX, YYYY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3:00 PM – 4:00 PM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 (Time)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Plain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4" marR="92074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73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Schedule And Participation –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00547"/>
              </p:ext>
            </p:extLst>
          </p:nvPr>
        </p:nvGraphicFramePr>
        <p:xfrm>
          <a:off x="723901" y="1362075"/>
          <a:ext cx="10858499" cy="4429552"/>
        </p:xfrm>
        <a:graphic>
          <a:graphicData uri="http://schemas.openxmlformats.org/drawingml/2006/table">
            <a:tbl>
              <a:tblPr/>
              <a:tblGrid>
                <a:gridCol w="2432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9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391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Abcday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Month XX, YYYY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(Time)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11:00 AM – 1:00 PM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(Time)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(Time)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12pt Bold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92075" marR="92075" marT="46031" marB="46031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8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Group 1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15283"/>
              </p:ext>
            </p:extLst>
          </p:nvPr>
        </p:nvGraphicFramePr>
        <p:xfrm>
          <a:off x="738414" y="1484321"/>
          <a:ext cx="10858500" cy="4303816"/>
        </p:xfrm>
        <a:graphic>
          <a:graphicData uri="http://schemas.openxmlformats.org/drawingml/2006/table">
            <a:tbl>
              <a:tblPr/>
              <a:tblGrid>
                <a:gridCol w="1569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750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Activities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Pre-Work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Project Week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Week 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Week 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Week 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Week 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Week 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12pt Initial Cap</a:t>
                      </a:r>
                    </a:p>
                  </a:txBody>
                  <a:tcPr marL="0" marT="45713" marB="4571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ectangle 1201"/>
          <p:cNvSpPr>
            <a:spLocks noChangeArrowheads="1"/>
          </p:cNvSpPr>
          <p:nvPr/>
        </p:nvSpPr>
        <p:spPr bwMode="auto">
          <a:xfrm>
            <a:off x="2775629" y="2551348"/>
            <a:ext cx="547688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" name="Rectangle 1202"/>
          <p:cNvSpPr>
            <a:spLocks noChangeArrowheads="1"/>
          </p:cNvSpPr>
          <p:nvPr/>
        </p:nvSpPr>
        <p:spPr bwMode="auto">
          <a:xfrm>
            <a:off x="2775629" y="3925669"/>
            <a:ext cx="547688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1203"/>
          <p:cNvSpPr>
            <a:spLocks noChangeArrowheads="1"/>
          </p:cNvSpPr>
          <p:nvPr/>
        </p:nvSpPr>
        <p:spPr bwMode="auto">
          <a:xfrm>
            <a:off x="3818635" y="2837326"/>
            <a:ext cx="411162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04"/>
          <p:cNvSpPr>
            <a:spLocks noChangeArrowheads="1"/>
          </p:cNvSpPr>
          <p:nvPr/>
        </p:nvSpPr>
        <p:spPr bwMode="auto">
          <a:xfrm>
            <a:off x="4255197" y="2856376"/>
            <a:ext cx="731838" cy="17621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10pt Bold</a:t>
            </a:r>
          </a:p>
        </p:txBody>
      </p:sp>
      <p:sp>
        <p:nvSpPr>
          <p:cNvPr id="12" name="Rectangle 1205"/>
          <p:cNvSpPr>
            <a:spLocks noChangeArrowheads="1"/>
          </p:cNvSpPr>
          <p:nvPr/>
        </p:nvSpPr>
        <p:spPr bwMode="auto">
          <a:xfrm>
            <a:off x="5007430" y="3101759"/>
            <a:ext cx="1443037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10"/>
          <p:cNvSpPr>
            <a:spLocks noChangeArrowheads="1"/>
          </p:cNvSpPr>
          <p:nvPr/>
        </p:nvSpPr>
        <p:spPr bwMode="auto">
          <a:xfrm>
            <a:off x="4699226" y="3938371"/>
            <a:ext cx="1755775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238"/>
          <p:cNvSpPr>
            <a:spLocks noChangeArrowheads="1"/>
          </p:cNvSpPr>
          <p:nvPr/>
        </p:nvSpPr>
        <p:spPr bwMode="auto">
          <a:xfrm>
            <a:off x="2775629" y="4765683"/>
            <a:ext cx="547688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239"/>
          <p:cNvSpPr>
            <a:spLocks noChangeArrowheads="1"/>
          </p:cNvSpPr>
          <p:nvPr/>
        </p:nvSpPr>
        <p:spPr bwMode="auto">
          <a:xfrm>
            <a:off x="6297839" y="4200309"/>
            <a:ext cx="1755775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44"/>
          <p:cNvSpPr>
            <a:spLocks noChangeArrowheads="1"/>
          </p:cNvSpPr>
          <p:nvPr/>
        </p:nvSpPr>
        <p:spPr bwMode="auto">
          <a:xfrm>
            <a:off x="5764439" y="4744821"/>
            <a:ext cx="1755775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249"/>
          <p:cNvSpPr>
            <a:spLocks noChangeArrowheads="1"/>
          </p:cNvSpPr>
          <p:nvPr/>
        </p:nvSpPr>
        <p:spPr bwMode="auto">
          <a:xfrm>
            <a:off x="5539921" y="5282528"/>
            <a:ext cx="1755775" cy="155575"/>
          </a:xfrm>
          <a:prstGeom prst="rect">
            <a:avLst/>
          </a:pr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>
                  <a:alpha val="75000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254"/>
          <p:cNvSpPr>
            <a:spLocks noChangeArrowheads="1"/>
          </p:cNvSpPr>
          <p:nvPr/>
        </p:nvSpPr>
        <p:spPr bwMode="auto">
          <a:xfrm>
            <a:off x="6512380" y="3096996"/>
            <a:ext cx="731837" cy="17621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1000" b="1" kern="0">
                <a:latin typeface="Arial" panose="020B0604020202020204" pitchFamily="34" charset="0"/>
                <a:cs typeface="Arial" panose="020B0604020202020204" pitchFamily="34" charset="0"/>
              </a:rPr>
              <a:t>10pt Bold</a:t>
            </a:r>
          </a:p>
        </p:txBody>
      </p:sp>
      <p:sp>
        <p:nvSpPr>
          <p:cNvPr id="19" name="Rectangle 1255"/>
          <p:cNvSpPr>
            <a:spLocks noChangeArrowheads="1"/>
          </p:cNvSpPr>
          <p:nvPr/>
        </p:nvSpPr>
        <p:spPr bwMode="auto">
          <a:xfrm>
            <a:off x="6555014" y="3946309"/>
            <a:ext cx="731837" cy="17621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1000" b="1" kern="0">
                <a:latin typeface="Arial" panose="020B0604020202020204" pitchFamily="34" charset="0"/>
                <a:cs typeface="Arial" panose="020B0604020202020204" pitchFamily="34" charset="0"/>
              </a:rPr>
              <a:t>10pt Bold</a:t>
            </a:r>
          </a:p>
        </p:txBody>
      </p:sp>
      <p:sp>
        <p:nvSpPr>
          <p:cNvPr id="20" name="Rectangle 1256"/>
          <p:cNvSpPr>
            <a:spLocks noChangeArrowheads="1"/>
          </p:cNvSpPr>
          <p:nvPr/>
        </p:nvSpPr>
        <p:spPr bwMode="auto">
          <a:xfrm>
            <a:off x="8058376" y="4186021"/>
            <a:ext cx="731838" cy="17621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1000" b="1" kern="0">
                <a:latin typeface="Arial" panose="020B0604020202020204" pitchFamily="34" charset="0"/>
                <a:cs typeface="Arial" panose="020B0604020202020204" pitchFamily="34" charset="0"/>
              </a:rPr>
              <a:t>10pt Bold</a:t>
            </a:r>
          </a:p>
        </p:txBody>
      </p:sp>
      <p:sp>
        <p:nvSpPr>
          <p:cNvPr id="21" name="Rectangle 1257"/>
          <p:cNvSpPr>
            <a:spLocks noChangeArrowheads="1"/>
          </p:cNvSpPr>
          <p:nvPr/>
        </p:nvSpPr>
        <p:spPr bwMode="auto">
          <a:xfrm>
            <a:off x="7591651" y="4730534"/>
            <a:ext cx="731838" cy="17621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1000" b="1" kern="0" dirty="0">
                <a:latin typeface="Arial" panose="020B0604020202020204" pitchFamily="34" charset="0"/>
                <a:cs typeface="Arial" panose="020B0604020202020204" pitchFamily="34" charset="0"/>
              </a:rPr>
              <a:t>10pt Bold</a:t>
            </a:r>
          </a:p>
        </p:txBody>
      </p:sp>
    </p:spTree>
    <p:extLst>
      <p:ext uri="{BB962C8B-B14F-4D97-AF65-F5344CB8AC3E}">
        <p14:creationId xmlns:p14="http://schemas.microsoft.com/office/powerpoint/2010/main" val="303692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Analyst/Customer Quotes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22" name="Group 10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51663"/>
              </p:ext>
            </p:extLst>
          </p:nvPr>
        </p:nvGraphicFramePr>
        <p:xfrm>
          <a:off x="2051050" y="1362076"/>
          <a:ext cx="7263437" cy="4900612"/>
        </p:xfrm>
        <a:graphic>
          <a:graphicData uri="http://schemas.openxmlformats.org/drawingml/2006/table">
            <a:tbl>
              <a:tblPr/>
              <a:tblGrid>
                <a:gridCol w="3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9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FF0000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9144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 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 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quotations.”</a:t>
                      </a:r>
                    </a:p>
                    <a:p>
                      <a:pPr marL="115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in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bold text,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Title in 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</a:t>
                      </a:r>
                    </a:p>
                  </a:txBody>
                  <a:tcPr marL="0" marR="0" marT="91440" marB="0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33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9144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 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 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quotations.”</a:t>
                      </a:r>
                    </a:p>
                    <a:p>
                      <a:pPr marL="115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in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bold text,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Title in 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</a:t>
                      </a:r>
                    </a:p>
                  </a:txBody>
                  <a:tcPr marL="0" marR="0" marT="91440" marB="0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9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9144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 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 Quote in 14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Arial plain, sentence case within quotations.”</a:t>
                      </a:r>
                    </a:p>
                    <a:p>
                      <a:pPr marL="115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in 12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bold text,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Title in 12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plain text</a:t>
                      </a:r>
                    </a:p>
                  </a:txBody>
                  <a:tcPr marL="0" marR="0" marT="91440" marB="0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33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91440" marB="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20650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“Quote in 14 pt Arial plain, sentence case within quotations. Quote in 14 pt Arial plain, sentence case within quotations. Quote in 14 pt Arial plain, sentence case within quotations.”</a:t>
                      </a:r>
                    </a:p>
                    <a:p>
                      <a:pPr marL="120650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  <a:tabLst>
                          <a:tab pos="4572000" algn="r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in 12 pt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bold text,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Title in 12 pt plain text</a:t>
                      </a:r>
                    </a:p>
                  </a:txBody>
                  <a:tcPr marL="0" marR="0" marT="91440" marB="0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9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Break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Sub-title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0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Analysis, Charts and Graphs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3450" y="6356350"/>
            <a:ext cx="9725024" cy="365125"/>
          </a:xfrm>
        </p:spPr>
        <p:txBody>
          <a:bodyPr/>
          <a:lstStyle/>
          <a:p>
            <a:r>
              <a:rPr lang="en-US" dirty="0"/>
              <a:t>© IGT Solutions Pvt. Ltd. | Confidential: Not for Distribution | www.igtsolutions.com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3D5A7-E7A9-4A02-B0FC-4F987CA7C55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62075"/>
            <a:ext cx="12192000" cy="4900613"/>
          </a:xfrm>
          <a:prstGeom prst="rect">
            <a:avLst/>
          </a:prstGeom>
          <a:pattFill prst="pct25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09600" y="122039"/>
            <a:ext cx="10972800" cy="1143000"/>
          </a:xfrm>
        </p:spPr>
        <p:txBody>
          <a:bodyPr/>
          <a:lstStyle/>
          <a:p>
            <a:r>
              <a:rPr lang="en-US" dirty="0"/>
              <a:t>Trend Providing A Fact Based Perspective Or Trend 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5160510"/>
            <a:ext cx="7460343" cy="906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Key Highlights: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1194" y="1571171"/>
            <a:ext cx="267176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12pt Bold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200" b="1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  <a:sym typeface="Times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U.S. $Billions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98978650"/>
              </p:ext>
            </p:extLst>
          </p:nvPr>
        </p:nvGraphicFramePr>
        <p:xfrm>
          <a:off x="1422400" y="2282371"/>
          <a:ext cx="8418286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58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62075"/>
            <a:ext cx="12192000" cy="4900613"/>
          </a:xfrm>
          <a:prstGeom prst="rect">
            <a:avLst/>
          </a:prstGeom>
          <a:pattFill prst="pct25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2039"/>
            <a:ext cx="10972800" cy="1143000"/>
          </a:xfrm>
        </p:spPr>
        <p:txBody>
          <a:bodyPr/>
          <a:lstStyle/>
          <a:p>
            <a:r>
              <a:rPr lang="en-US" dirty="0"/>
              <a:t>Trend Providing A Fact Based Perspective Or Trend 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5160510"/>
            <a:ext cx="7460343" cy="906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Key Highlights: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1194" y="1571171"/>
            <a:ext cx="267176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12pt Bold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200" b="1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  <a:sym typeface="Times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U.S. $Billions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43509321"/>
              </p:ext>
            </p:extLst>
          </p:nvPr>
        </p:nvGraphicFramePr>
        <p:xfrm>
          <a:off x="1422400" y="2282371"/>
          <a:ext cx="8418286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77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7CAEB-FF87-4720-855D-0AA989BD5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0"/>
          <a:stretch/>
        </p:blipFill>
        <p:spPr>
          <a:xfrm>
            <a:off x="798634" y="1890748"/>
            <a:ext cx="4190367" cy="3858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D909A7-0C00-4D37-9CA8-1F9CC4A68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032" y="3819829"/>
            <a:ext cx="1456888" cy="8859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AA6E60-F8CC-4066-9931-C4092CD6AC99}"/>
              </a:ext>
            </a:extLst>
          </p:cNvPr>
          <p:cNvSpPr/>
          <p:nvPr/>
        </p:nvSpPr>
        <p:spPr>
          <a:xfrm>
            <a:off x="5165766" y="4482886"/>
            <a:ext cx="7026234" cy="1391228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2555"/>
            <a:ext cx="10114280" cy="1143000"/>
          </a:xfrm>
        </p:spPr>
        <p:txBody>
          <a:bodyPr/>
          <a:lstStyle/>
          <a:p>
            <a:r>
              <a:rPr lang="en-US" dirty="0"/>
              <a:t>Use destination formatting while copy pasting slides from external 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8FAF808-BF20-4D27-AD36-7C7B78AD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3" y="1942783"/>
            <a:ext cx="419036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2400" kern="0" dirty="0">
                <a:solidFill>
                  <a:schemeClr val="accent1"/>
                </a:solidFill>
                <a:latin typeface="Arial"/>
                <a:cs typeface="+mn-cs"/>
              </a:rPr>
              <a:t>If you copy slides from another PPT deck, always use “destination theme”. This allows the pasted slide to adopt the current PowerPoint theme</a:t>
            </a:r>
            <a:endParaRPr lang="en-US" sz="2400" kern="0" dirty="0">
              <a:solidFill>
                <a:schemeClr val="accent1"/>
              </a:solidFill>
              <a:latin typeface="Arial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810FD78-4A59-41CA-9CEC-057910429480}"/>
              </a:ext>
            </a:extLst>
          </p:cNvPr>
          <p:cNvCxnSpPr>
            <a:cxnSpLocks/>
            <a:endCxn id="14" idx="0"/>
          </p:cNvCxnSpPr>
          <p:nvPr/>
        </p:nvCxnSpPr>
        <p:spPr>
          <a:xfrm rot="16200000" flipH="1">
            <a:off x="6549254" y="-959619"/>
            <a:ext cx="145368" cy="5659437"/>
          </a:xfrm>
          <a:prstGeom prst="bentConnector3">
            <a:avLst>
              <a:gd name="adj1" fmla="val -1572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C4677263-F1ED-4562-BBEE-8CE11DD996FB}"/>
              </a:ext>
            </a:extLst>
          </p:cNvPr>
          <p:cNvSpPr/>
          <p:nvPr/>
        </p:nvSpPr>
        <p:spPr>
          <a:xfrm>
            <a:off x="2148840" y="4089400"/>
            <a:ext cx="1402080" cy="838200"/>
          </a:xfrm>
          <a:prstGeom prst="ellips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7F74576-8279-4B6F-A49F-4F2543B44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2" y="4789367"/>
            <a:ext cx="4225927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1400" kern="0" dirty="0">
                <a:solidFill>
                  <a:schemeClr val="accent1"/>
                </a:solidFill>
                <a:latin typeface="Arial"/>
                <a:cs typeface="+mn-cs"/>
              </a:rPr>
              <a:t>Tip: After using destination theme, right click on blank area and click “Reset Slide”. It makes sure that slide uses the exact placement of elements.</a:t>
            </a:r>
            <a:endParaRPr lang="en-US" sz="1400" kern="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E9BB9-A8FC-4BFE-9F52-3EF675145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63" t="9580" r="14987" b="11962"/>
          <a:stretch/>
        </p:blipFill>
        <p:spPr>
          <a:xfrm>
            <a:off x="6031926" y="4406780"/>
            <a:ext cx="1195564" cy="15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1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62075"/>
            <a:ext cx="12192000" cy="4900613"/>
          </a:xfrm>
          <a:prstGeom prst="rect">
            <a:avLst/>
          </a:prstGeom>
          <a:pattFill prst="pct25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Providing A Fact Based Perspective Or Trend 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5160510"/>
            <a:ext cx="7460343" cy="906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Key Highlights: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1194" y="1571171"/>
            <a:ext cx="267176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12pt Bold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200" b="1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  <a:sym typeface="Times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U.S. $Billions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63979516"/>
              </p:ext>
            </p:extLst>
          </p:nvPr>
        </p:nvGraphicFramePr>
        <p:xfrm>
          <a:off x="1422400" y="2282371"/>
          <a:ext cx="8418286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098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62075"/>
            <a:ext cx="12192000" cy="4900613"/>
          </a:xfrm>
          <a:prstGeom prst="rect">
            <a:avLst/>
          </a:prstGeom>
          <a:pattFill prst="pct25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36114" y="2351314"/>
            <a:ext cx="3846286" cy="319314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Key Highlights: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  <a:p>
            <a:pPr marL="119063" indent="-11906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ABC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62694" y="1571171"/>
            <a:ext cx="267176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12pt Bold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200" b="1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  <a:sym typeface="Times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U.S. $Billions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53917826"/>
              </p:ext>
            </p:extLst>
          </p:nvPr>
        </p:nvGraphicFramePr>
        <p:xfrm>
          <a:off x="723900" y="2282371"/>
          <a:ext cx="6373586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305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62075"/>
            <a:ext cx="12192000" cy="4900613"/>
          </a:xfrm>
          <a:prstGeom prst="rect">
            <a:avLst/>
          </a:prstGeom>
          <a:pattFill prst="pct25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62694" y="1571171"/>
            <a:ext cx="267176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b="1" kern="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12pt Bold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200" b="1" kern="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  <a:sym typeface="Times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itchFamily="18" charset="0"/>
              </a:rPr>
              <a:t>U.S. $Billions 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43102969"/>
              </p:ext>
            </p:extLst>
          </p:nvPr>
        </p:nvGraphicFramePr>
        <p:xfrm>
          <a:off x="723901" y="2311400"/>
          <a:ext cx="4849586" cy="32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09403183"/>
              </p:ext>
            </p:extLst>
          </p:nvPr>
        </p:nvGraphicFramePr>
        <p:xfrm>
          <a:off x="6732814" y="2311400"/>
          <a:ext cx="4849586" cy="32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9327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4845957" y="3429000"/>
            <a:ext cx="2174875" cy="2171700"/>
          </a:xfrm>
          <a:prstGeom prst="ellipse">
            <a:avLst/>
          </a:prstGeom>
          <a:noFill/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23984" y="4299406"/>
            <a:ext cx="182676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1400" b="1" kern="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bold text sentence case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856945" y="1720850"/>
            <a:ext cx="2174875" cy="2171700"/>
          </a:xfrm>
          <a:prstGeom prst="ellipse">
            <a:avLst/>
          </a:prstGeom>
          <a:noFill/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74407" y="2573794"/>
            <a:ext cx="1978025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pt bold text sentence case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5849257" y="1720850"/>
            <a:ext cx="2174875" cy="2171700"/>
          </a:xfrm>
          <a:prstGeom prst="ellipse">
            <a:avLst/>
          </a:prstGeom>
          <a:noFill/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44520" y="2684463"/>
            <a:ext cx="1954212" cy="2444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pt bold text </a:t>
            </a:r>
            <a:br>
              <a:rPr lang="en-US" sz="1400" b="1" ker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ker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 case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186895" y="2212975"/>
            <a:ext cx="15732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Clr>
                <a:srgbClr val="EE3124"/>
              </a:buClr>
              <a:buSzPct val="115000"/>
            </a:pPr>
            <a:r>
              <a:rPr lang="en-US" altLang="en-US" sz="1600">
                <a:cs typeface="Times New Roman" pitchFamily="18" charset="0"/>
              </a:rPr>
              <a:t>16 pt plain text sentence case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162245" y="2212975"/>
            <a:ext cx="21320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Clr>
                <a:srgbClr val="EE3124"/>
              </a:buClr>
              <a:buSzPct val="115000"/>
            </a:pPr>
            <a:r>
              <a:rPr lang="en-US" altLang="en-US" sz="1600" dirty="0">
                <a:cs typeface="Times New Roman" pitchFamily="18" charset="0"/>
              </a:rPr>
              <a:t>16 </a:t>
            </a:r>
            <a:r>
              <a:rPr lang="en-US" altLang="en-US" sz="1600" dirty="0" err="1">
                <a:cs typeface="Times New Roman" pitchFamily="18" charset="0"/>
              </a:rPr>
              <a:t>pt</a:t>
            </a:r>
            <a:r>
              <a:rPr lang="en-US" altLang="en-US" sz="1600" dirty="0">
                <a:cs typeface="Times New Roman" pitchFamily="18" charset="0"/>
              </a:rPr>
              <a:t> plain text sentence case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845957" y="5743575"/>
            <a:ext cx="2132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Clr>
                <a:srgbClr val="EE3124"/>
              </a:buClr>
              <a:buSzPct val="115000"/>
            </a:pPr>
            <a:r>
              <a:rPr lang="en-US" altLang="en-US" sz="1600" dirty="0">
                <a:cs typeface="Times New Roman" pitchFamily="18" charset="0"/>
              </a:rPr>
              <a:t>16 </a:t>
            </a:r>
            <a:r>
              <a:rPr lang="en-US" altLang="en-US" sz="1600" dirty="0" err="1">
                <a:cs typeface="Times New Roman" pitchFamily="18" charset="0"/>
              </a:rPr>
              <a:t>pt</a:t>
            </a:r>
            <a:r>
              <a:rPr lang="en-US" altLang="en-US" sz="1600" dirty="0">
                <a:cs typeface="Times New Roman" pitchFamily="18" charset="0"/>
              </a:rPr>
              <a:t> plain text sentence case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invGray">
          <a:xfrm>
            <a:off x="5404757" y="2849563"/>
            <a:ext cx="1054100" cy="10541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434920" y="3254375"/>
            <a:ext cx="10033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cs typeface="Times New Roman" pitchFamily="18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73112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Chevrons Horizontal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972502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IGT Solutions Pvt. Ltd. | Confidential: Not for Distribution | www.igtsolutions.com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blackWhite">
          <a:xfrm>
            <a:off x="892175" y="4997450"/>
            <a:ext cx="2034958" cy="974725"/>
          </a:xfrm>
          <a:prstGeom prst="homePlate">
            <a:avLst>
              <a:gd name="adj" fmla="val 19591"/>
            </a:avLst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blackWhite">
          <a:xfrm>
            <a:off x="2621443" y="4997450"/>
            <a:ext cx="2034958" cy="974725"/>
          </a:xfrm>
          <a:prstGeom prst="chevron">
            <a:avLst>
              <a:gd name="adj" fmla="val 21531"/>
            </a:avLst>
          </a:prstGeom>
          <a:solidFill>
            <a:schemeClr val="accent1">
              <a:lumMod val="75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blackWhite">
          <a:xfrm>
            <a:off x="4350712" y="4997450"/>
            <a:ext cx="2034958" cy="974725"/>
          </a:xfrm>
          <a:prstGeom prst="chevron">
            <a:avLst>
              <a:gd name="adj" fmla="val 21531"/>
            </a:avLst>
          </a:prstGeom>
          <a:solidFill>
            <a:schemeClr val="accent1"/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blackWhite">
          <a:xfrm>
            <a:off x="6079980" y="4997450"/>
            <a:ext cx="2032727" cy="974725"/>
          </a:xfrm>
          <a:prstGeom prst="chevron">
            <a:avLst>
              <a:gd name="adj" fmla="val 21507"/>
            </a:avLst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blackWhite">
          <a:xfrm>
            <a:off x="7809248" y="4997450"/>
            <a:ext cx="2034958" cy="974725"/>
          </a:xfrm>
          <a:prstGeom prst="chevron">
            <a:avLst>
              <a:gd name="adj" fmla="val 21531"/>
            </a:avLst>
          </a:prstGeom>
          <a:solidFill>
            <a:schemeClr val="accent1">
              <a:lumMod val="75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blackWhite">
          <a:xfrm>
            <a:off x="9547442" y="4997450"/>
            <a:ext cx="2034958" cy="974725"/>
          </a:xfrm>
          <a:prstGeom prst="chevron">
            <a:avLst>
              <a:gd name="adj" fmla="val 21531"/>
            </a:avLst>
          </a:prstGeom>
          <a:solidFill>
            <a:schemeClr val="accent1">
              <a:lumMod val="5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blackWhite">
          <a:xfrm>
            <a:off x="9065478" y="3787775"/>
            <a:ext cx="2516922" cy="974725"/>
          </a:xfrm>
          <a:prstGeom prst="chevron">
            <a:avLst>
              <a:gd name="adj" fmla="val 22301"/>
            </a:avLst>
          </a:prstGeom>
          <a:solidFill>
            <a:schemeClr val="accent1">
              <a:lumMod val="5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blackWhite">
          <a:xfrm>
            <a:off x="7023826" y="3787775"/>
            <a:ext cx="2514691" cy="974725"/>
          </a:xfrm>
          <a:prstGeom prst="chevron">
            <a:avLst>
              <a:gd name="adj" fmla="val 22281"/>
            </a:avLst>
          </a:prstGeom>
          <a:solidFill>
            <a:schemeClr val="accent1">
              <a:lumMod val="75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blackWhite">
          <a:xfrm>
            <a:off x="4979942" y="3787775"/>
            <a:ext cx="2514691" cy="974725"/>
          </a:xfrm>
          <a:prstGeom prst="chevron">
            <a:avLst>
              <a:gd name="adj" fmla="val 22281"/>
            </a:avLst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blackWhite">
          <a:xfrm>
            <a:off x="2936059" y="3787775"/>
            <a:ext cx="2514691" cy="974725"/>
          </a:xfrm>
          <a:prstGeom prst="chevron">
            <a:avLst>
              <a:gd name="adj" fmla="val 22281"/>
            </a:avLst>
          </a:prstGeom>
          <a:solidFill>
            <a:schemeClr val="accent1"/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blackWhite">
          <a:xfrm>
            <a:off x="892175" y="3787775"/>
            <a:ext cx="2516922" cy="974725"/>
          </a:xfrm>
          <a:prstGeom prst="homePlate">
            <a:avLst>
              <a:gd name="adj" fmla="val 26953"/>
            </a:avLst>
          </a:prstGeom>
          <a:solidFill>
            <a:schemeClr val="accent1">
              <a:lumMod val="75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7" name="AutoShape 17"/>
          <p:cNvSpPr>
            <a:spLocks noChangeArrowheads="1"/>
          </p:cNvSpPr>
          <p:nvPr/>
        </p:nvSpPr>
        <p:spPr bwMode="blackWhite">
          <a:xfrm>
            <a:off x="8643760" y="2568575"/>
            <a:ext cx="2938640" cy="974725"/>
          </a:xfrm>
          <a:prstGeom prst="chevron">
            <a:avLst>
              <a:gd name="adj" fmla="val 23098"/>
            </a:avLst>
          </a:prstGeom>
          <a:solidFill>
            <a:schemeClr val="accent1">
              <a:lumMod val="5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blackWhite">
          <a:xfrm>
            <a:off x="6059898" y="2568575"/>
            <a:ext cx="2938640" cy="974725"/>
          </a:xfrm>
          <a:prstGeom prst="chevron">
            <a:avLst>
              <a:gd name="adj" fmla="val 23098"/>
            </a:avLst>
          </a:prstGeom>
          <a:solidFill>
            <a:schemeClr val="accent1">
              <a:lumMod val="75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blackWhite">
          <a:xfrm>
            <a:off x="3489424" y="2568575"/>
            <a:ext cx="2938640" cy="974725"/>
          </a:xfrm>
          <a:prstGeom prst="chevron">
            <a:avLst>
              <a:gd name="adj" fmla="val 23098"/>
            </a:avLst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blackWhite">
          <a:xfrm>
            <a:off x="892175" y="2568575"/>
            <a:ext cx="2938640" cy="974725"/>
          </a:xfrm>
          <a:prstGeom prst="homePlate">
            <a:avLst>
              <a:gd name="adj" fmla="val 19890"/>
            </a:avLst>
          </a:prstGeom>
          <a:solidFill>
            <a:schemeClr val="accent1">
              <a:lumMod val="40000"/>
              <a:lumOff val="6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blackWhite">
          <a:xfrm>
            <a:off x="7708839" y="1362075"/>
            <a:ext cx="3849016" cy="989012"/>
          </a:xfrm>
          <a:prstGeom prst="chevron">
            <a:avLst>
              <a:gd name="adj" fmla="val 22433"/>
            </a:avLst>
          </a:prstGeom>
          <a:solidFill>
            <a:schemeClr val="accent1">
              <a:lumMod val="5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blackWhite">
          <a:xfrm>
            <a:off x="4301622" y="1362075"/>
            <a:ext cx="3849016" cy="989012"/>
          </a:xfrm>
          <a:prstGeom prst="chevron">
            <a:avLst>
              <a:gd name="adj" fmla="val 22433"/>
            </a:avLst>
          </a:prstGeom>
          <a:solidFill>
            <a:schemeClr val="accent1">
              <a:lumMod val="75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blackWhite">
          <a:xfrm>
            <a:off x="892175" y="1362075"/>
            <a:ext cx="3849016" cy="989012"/>
          </a:xfrm>
          <a:prstGeom prst="homePlate">
            <a:avLst>
              <a:gd name="adj" fmla="val 21600"/>
            </a:avLst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miter lim="800000"/>
            <a:headEnd type="none" w="sm" len="sm"/>
            <a:tailEnd type="none" w="sm" len="sm"/>
          </a:ln>
          <a:effectLst/>
        </p:spPr>
        <p:txBody>
          <a:bodyPr lIns="210312" tIns="0" rIns="0" bIns="0" anchor="ctr" anchorCtr="1"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76070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069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FF2DCBB-80A2-4D2E-B102-7886D1B54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"/>
          <a:stretch/>
        </p:blipFill>
        <p:spPr>
          <a:xfrm>
            <a:off x="734378" y="1810115"/>
            <a:ext cx="6137262" cy="34892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2555"/>
            <a:ext cx="10114280" cy="1143000"/>
          </a:xfrm>
        </p:spPr>
        <p:txBody>
          <a:bodyPr/>
          <a:lstStyle/>
          <a:p>
            <a:r>
              <a:rPr lang="en-US" dirty="0"/>
              <a:t>Headings, subheadings, and logos should show up in the same spot on each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99DB1D-912E-4723-9E39-A51B1854BDA9}"/>
              </a:ext>
            </a:extLst>
          </p:cNvPr>
          <p:cNvCxnSpPr/>
          <p:nvPr/>
        </p:nvCxnSpPr>
        <p:spPr>
          <a:xfrm>
            <a:off x="922867" y="2151595"/>
            <a:ext cx="1879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A5BD05-B455-41F1-A20C-FA99DA11C87D}"/>
              </a:ext>
            </a:extLst>
          </p:cNvPr>
          <p:cNvCxnSpPr/>
          <p:nvPr/>
        </p:nvCxnSpPr>
        <p:spPr>
          <a:xfrm>
            <a:off x="1123948" y="1797415"/>
            <a:ext cx="0" cy="6441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B8FAF808-BF20-4D27-AD36-7C7B78AD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3" y="1942783"/>
            <a:ext cx="419036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2400" kern="0" dirty="0">
                <a:solidFill>
                  <a:schemeClr val="accent1"/>
                </a:solidFill>
                <a:latin typeface="Arial"/>
                <a:cs typeface="+mn-cs"/>
              </a:rPr>
              <a:t>Use the guides /grid for perfect placement of slide title and logo</a:t>
            </a:r>
            <a:endParaRPr lang="en-US" sz="2400" kern="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553F6A-41A8-48AD-B625-54B197322CA1}"/>
              </a:ext>
            </a:extLst>
          </p:cNvPr>
          <p:cNvSpPr/>
          <p:nvPr/>
        </p:nvSpPr>
        <p:spPr>
          <a:xfrm>
            <a:off x="6238240" y="1889760"/>
            <a:ext cx="495933" cy="495933"/>
          </a:xfrm>
          <a:prstGeom prst="ellips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810FD78-4A59-41CA-9CEC-057910429480}"/>
              </a:ext>
            </a:extLst>
          </p:cNvPr>
          <p:cNvCxnSpPr>
            <a:cxnSpLocks/>
            <a:endCxn id="14" idx="0"/>
          </p:cNvCxnSpPr>
          <p:nvPr/>
        </p:nvCxnSpPr>
        <p:spPr>
          <a:xfrm rot="16200000" flipH="1">
            <a:off x="6549254" y="-959619"/>
            <a:ext cx="145368" cy="5659437"/>
          </a:xfrm>
          <a:prstGeom prst="bentConnector3">
            <a:avLst>
              <a:gd name="adj1" fmla="val -1572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4995AE-575A-4B96-A081-1D6C142AFA46}"/>
              </a:ext>
            </a:extLst>
          </p:cNvPr>
          <p:cNvCxnSpPr/>
          <p:nvPr/>
        </p:nvCxnSpPr>
        <p:spPr>
          <a:xfrm>
            <a:off x="6734173" y="2098040"/>
            <a:ext cx="426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0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right master slide for the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8FAF808-BF20-4D27-AD36-7C7B78AD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3" y="1942783"/>
            <a:ext cx="419036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2400" kern="0" dirty="0">
                <a:solidFill>
                  <a:schemeClr val="accent1"/>
                </a:solidFill>
                <a:latin typeface="Arial"/>
                <a:cs typeface="+mn-cs"/>
              </a:rPr>
              <a:t>Right click on the empty area of slide and choose the layout slide from the template that works</a:t>
            </a:r>
          </a:p>
          <a:p>
            <a:pPr>
              <a:spcBef>
                <a:spcPct val="20000"/>
              </a:spcBef>
              <a:buSzPct val="100000"/>
              <a:defRPr/>
            </a:pPr>
            <a:endParaRPr lang="en-US" sz="2400" kern="0" dirty="0">
              <a:solidFill>
                <a:schemeClr val="accent1"/>
              </a:solidFill>
              <a:latin typeface="Arial"/>
            </a:endParaRP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sz="2400" kern="0" dirty="0">
                <a:solidFill>
                  <a:schemeClr val="accent1"/>
                </a:solidFill>
                <a:latin typeface="Arial"/>
              </a:rPr>
              <a:t>This will also ensure the right placements of elements as per the template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810FD78-4A59-41CA-9CEC-0579104294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9253" y="-959618"/>
            <a:ext cx="145368" cy="5659437"/>
          </a:xfrm>
          <a:prstGeom prst="bentConnector3">
            <a:avLst>
              <a:gd name="adj1" fmla="val -1572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8549C2-1D62-4CF3-9A59-851C4B158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" t="3256"/>
          <a:stretch/>
        </p:blipFill>
        <p:spPr>
          <a:xfrm>
            <a:off x="609600" y="2077374"/>
            <a:ext cx="6590042" cy="30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5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50E287-AE9C-408E-953B-E8468B9FF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0"/>
          <a:stretch/>
        </p:blipFill>
        <p:spPr>
          <a:xfrm>
            <a:off x="4897119" y="3683410"/>
            <a:ext cx="4218305" cy="21841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use IGT brand colors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8FAF808-BF20-4D27-AD36-7C7B78AD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90650"/>
            <a:ext cx="4190367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accent1"/>
                </a:solidFill>
                <a:latin typeface="Arial"/>
                <a:cs typeface="+mn-cs"/>
              </a:rPr>
              <a:t>Use </a:t>
            </a:r>
            <a:r>
              <a:rPr lang="en-US" b="1" kern="0" dirty="0">
                <a:latin typeface="Arial"/>
                <a:cs typeface="+mn-cs"/>
              </a:rPr>
              <a:t>IGT Charcoal</a:t>
            </a:r>
            <a:r>
              <a:rPr lang="en-US" kern="0" dirty="0">
                <a:solidFill>
                  <a:schemeClr val="accent1"/>
                </a:solidFill>
                <a:latin typeface="Arial"/>
                <a:cs typeface="+mn-cs"/>
              </a:rPr>
              <a:t> for the regular body copy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accent1"/>
                </a:solidFill>
                <a:latin typeface="Arial"/>
              </a:rPr>
              <a:t>Use </a:t>
            </a:r>
            <a:r>
              <a:rPr lang="en-US" b="1" kern="0" dirty="0">
                <a:solidFill>
                  <a:schemeClr val="accent1"/>
                </a:solidFill>
                <a:latin typeface="Arial"/>
              </a:rPr>
              <a:t>IGT Blue </a:t>
            </a:r>
            <a:r>
              <a:rPr lang="en-US" kern="0" dirty="0">
                <a:solidFill>
                  <a:schemeClr val="accent1"/>
                </a:solidFill>
                <a:latin typeface="Arial"/>
              </a:rPr>
              <a:t>for any headings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accent1"/>
                </a:solidFill>
                <a:latin typeface="Arial"/>
              </a:rPr>
              <a:t>You can use </a:t>
            </a:r>
            <a:r>
              <a:rPr lang="en-US" b="1" kern="0" dirty="0">
                <a:solidFill>
                  <a:schemeClr val="tx2"/>
                </a:solidFill>
                <a:latin typeface="Arial"/>
              </a:rPr>
              <a:t>IGT Orange</a:t>
            </a:r>
            <a:r>
              <a:rPr lang="en-US" kern="0" dirty="0">
                <a:solidFill>
                  <a:schemeClr val="accent1"/>
                </a:solidFill>
                <a:latin typeface="Arial"/>
              </a:rPr>
              <a:t> for highlighting any text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accent1"/>
                </a:solidFill>
                <a:latin typeface="Arial"/>
              </a:rPr>
              <a:t>Always try to mix and match with given 4 color combinations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accent1"/>
                </a:solidFill>
                <a:latin typeface="Arial"/>
              </a:rPr>
              <a:t>Try not to use any other color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015C9-F59B-4F1E-AAA1-CA96028E2641}"/>
              </a:ext>
            </a:extLst>
          </p:cNvPr>
          <p:cNvCxnSpPr>
            <a:cxnSpLocks/>
          </p:cNvCxnSpPr>
          <p:nvPr/>
        </p:nvCxnSpPr>
        <p:spPr>
          <a:xfrm>
            <a:off x="8191183" y="4126865"/>
            <a:ext cx="1410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E8091946-95D4-415E-B747-78F4A4BA3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5041" y="3768090"/>
            <a:ext cx="1940560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1400" kern="0" dirty="0">
                <a:solidFill>
                  <a:schemeClr val="accent1"/>
                </a:solidFill>
                <a:latin typeface="Arial"/>
                <a:cs typeface="+mn-cs"/>
              </a:rPr>
              <a:t>These brand colors are also given in the first line of color palette</a:t>
            </a:r>
            <a:endParaRPr lang="en-US" sz="1400" kern="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93E2264-1711-455E-B71C-D862EF6F3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5041" y="4895850"/>
            <a:ext cx="1940560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1400" kern="0" dirty="0">
                <a:solidFill>
                  <a:schemeClr val="accent1"/>
                </a:solidFill>
                <a:latin typeface="Arial"/>
                <a:cs typeface="+mn-cs"/>
              </a:rPr>
              <a:t>Presence of these colors in color palette determines that you are using the right template</a:t>
            </a:r>
            <a:endParaRPr lang="en-US" sz="1400" kern="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C51A5-75C1-45E5-B085-8FD5AF07D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65" y="1162995"/>
            <a:ext cx="7003235" cy="16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8FAF808-BF20-4D27-AD36-7C7B78AD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90650"/>
            <a:ext cx="10007600" cy="5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1"/>
                </a:solidFill>
                <a:latin typeface="Arial"/>
                <a:cs typeface="+mn-cs"/>
              </a:rPr>
              <a:t>We use “Arial” font for text in all PPTs</a:t>
            </a:r>
            <a:endParaRPr lang="en-US" sz="2800" kern="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D777A-A2E6-4B6F-ABDC-AE3B42DA2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2"/>
          <a:stretch/>
        </p:blipFill>
        <p:spPr>
          <a:xfrm>
            <a:off x="1104900" y="2395977"/>
            <a:ext cx="7391400" cy="2066045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2A216E01-CD32-4B2B-B40D-A028A3BEC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86" y="4695190"/>
            <a:ext cx="2799080" cy="9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1400" kern="0" dirty="0">
                <a:solidFill>
                  <a:schemeClr val="accent1"/>
                </a:solidFill>
                <a:latin typeface="Arial"/>
                <a:cs typeface="+mn-cs"/>
              </a:rPr>
              <a:t>You can replace the existing font with Arial in all slides</a:t>
            </a:r>
            <a:endParaRPr lang="en-US" sz="1400" kern="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F831E-0080-4ECF-A2F1-A096EABF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23" y="4227690"/>
            <a:ext cx="2527618" cy="123966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92221A-74F2-4691-A6D2-2E3EC4CDF744}"/>
              </a:ext>
            </a:extLst>
          </p:cNvPr>
          <p:cNvCxnSpPr>
            <a:cxnSpLocks/>
          </p:cNvCxnSpPr>
          <p:nvPr/>
        </p:nvCxnSpPr>
        <p:spPr>
          <a:xfrm flipH="1">
            <a:off x="5443220" y="3429000"/>
            <a:ext cx="1478280" cy="848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9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7FC77-C121-4B09-A3EC-65308C024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87"/>
          <a:stretch/>
        </p:blipFill>
        <p:spPr>
          <a:xfrm>
            <a:off x="723901" y="2649072"/>
            <a:ext cx="5354972" cy="296115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8FAF808-BF20-4D27-AD36-7C7B78AD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47775"/>
            <a:ext cx="10007600" cy="7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accent1"/>
                </a:solidFill>
                <a:latin typeface="Arial"/>
                <a:cs typeface="+mn-cs"/>
              </a:rPr>
              <a:t>Only use purchased images in IGT presentations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accent1"/>
                </a:solidFill>
                <a:latin typeface="Arial"/>
              </a:rPr>
              <a:t>Don’t just use the images from Google Images search. They are copyright protected with their respected owners. Google just provides the image as a search result.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E5211-C214-4446-A719-28D058B49350}"/>
              </a:ext>
            </a:extLst>
          </p:cNvPr>
          <p:cNvSpPr txBox="1"/>
          <p:nvPr/>
        </p:nvSpPr>
        <p:spPr>
          <a:xfrm>
            <a:off x="0" y="2115541"/>
            <a:ext cx="12192000" cy="27699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1F46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However, you can use free icons, graphics and royalty free images from websites which clearly says “free usage” with no attribution required to the original creator</a:t>
            </a:r>
            <a:endParaRPr lang="en-US" sz="1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99E6DA-0C23-442C-ABE5-0B7DCC02D85F}"/>
              </a:ext>
            </a:extLst>
          </p:cNvPr>
          <p:cNvSpPr/>
          <p:nvPr/>
        </p:nvSpPr>
        <p:spPr>
          <a:xfrm>
            <a:off x="723902" y="2780800"/>
            <a:ext cx="2162174" cy="1269699"/>
          </a:xfrm>
          <a:prstGeom prst="ellips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C8D3512-ABEC-4847-BD97-3EEFBBD65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3551356"/>
            <a:ext cx="5372100" cy="6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1400" kern="0" dirty="0">
                <a:solidFill>
                  <a:schemeClr val="accent1"/>
                </a:solidFill>
                <a:latin typeface="Arial"/>
                <a:cs typeface="+mn-cs"/>
              </a:rPr>
              <a:t>To </a:t>
            </a:r>
            <a:r>
              <a:rPr lang="en-US" sz="1400" kern="0" dirty="0">
                <a:solidFill>
                  <a:schemeClr val="accent1"/>
                </a:solidFill>
                <a:latin typeface="Arial"/>
              </a:rPr>
              <a:t>use an image, click insert – Pictures – This Device – then browse the image and insert</a:t>
            </a:r>
          </a:p>
        </p:txBody>
      </p:sp>
    </p:spTree>
    <p:extLst>
      <p:ext uri="{BB962C8B-B14F-4D97-AF65-F5344CB8AC3E}">
        <p14:creationId xmlns:p14="http://schemas.microsoft.com/office/powerpoint/2010/main" val="207486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85600" y="6330950"/>
            <a:ext cx="406400" cy="365125"/>
          </a:xfrm>
          <a:prstGeom prst="rect">
            <a:avLst/>
          </a:prstGeom>
        </p:spPr>
        <p:txBody>
          <a:bodyPr/>
          <a:lstStyle/>
          <a:p>
            <a:fld id="{32F3D5A7-E7A9-4A02-B0FC-4F987CA7C55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D63C30-33C1-4067-8C85-6840A54462DE}"/>
              </a:ext>
            </a:extLst>
          </p:cNvPr>
          <p:cNvGrpSpPr/>
          <p:nvPr/>
        </p:nvGrpSpPr>
        <p:grpSpPr>
          <a:xfrm>
            <a:off x="891579" y="1021914"/>
            <a:ext cx="3486150" cy="2968985"/>
            <a:chOff x="891579" y="2641240"/>
            <a:chExt cx="3486150" cy="296898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1D0A161-092A-41A8-9315-B36B2E87EF2A}"/>
                </a:ext>
              </a:extLst>
            </p:cNvPr>
            <p:cNvGrpSpPr/>
            <p:nvPr/>
          </p:nvGrpSpPr>
          <p:grpSpPr>
            <a:xfrm>
              <a:off x="891579" y="2641240"/>
              <a:ext cx="3486150" cy="2409710"/>
              <a:chOff x="5095875" y="3101240"/>
              <a:chExt cx="3486150" cy="240971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6F7EDEA-4C2E-40C1-8D35-8D221C969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95875" y="3101240"/>
                <a:ext cx="3486150" cy="2408921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1D8A0F-4D92-4ADC-A464-6BA693366EAE}"/>
                  </a:ext>
                </a:extLst>
              </p:cNvPr>
              <p:cNvGrpSpPr/>
              <p:nvPr/>
            </p:nvGrpSpPr>
            <p:grpSpPr>
              <a:xfrm>
                <a:off x="8248291" y="3185293"/>
                <a:ext cx="276584" cy="2324868"/>
                <a:chOff x="8248291" y="3185293"/>
                <a:chExt cx="276584" cy="232486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2FDFEE1-4550-4EED-B557-29F4A2BD6A3F}"/>
                    </a:ext>
                  </a:extLst>
                </p:cNvPr>
                <p:cNvSpPr/>
                <p:nvPr/>
              </p:nvSpPr>
              <p:spPr>
                <a:xfrm>
                  <a:off x="8258175" y="3185293"/>
                  <a:ext cx="266700" cy="2667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2F359B6-B262-4E12-A2B8-739F748DDD6F}"/>
                    </a:ext>
                  </a:extLst>
                </p:cNvPr>
                <p:cNvSpPr/>
                <p:nvPr/>
              </p:nvSpPr>
              <p:spPr>
                <a:xfrm>
                  <a:off x="8248291" y="5243461"/>
                  <a:ext cx="266700" cy="2667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8679BFC-DF08-40B2-BB80-1B333C687838}"/>
                  </a:ext>
                </a:extLst>
              </p:cNvPr>
              <p:cNvGrpSpPr/>
              <p:nvPr/>
            </p:nvGrpSpPr>
            <p:grpSpPr>
              <a:xfrm>
                <a:off x="5162136" y="3186082"/>
                <a:ext cx="276584" cy="2324868"/>
                <a:chOff x="8248291" y="3185293"/>
                <a:chExt cx="276584" cy="2324868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D0BA72B-1CE2-4146-B53B-7658A923327E}"/>
                    </a:ext>
                  </a:extLst>
                </p:cNvPr>
                <p:cNvSpPr/>
                <p:nvPr/>
              </p:nvSpPr>
              <p:spPr>
                <a:xfrm>
                  <a:off x="8258175" y="3185293"/>
                  <a:ext cx="266700" cy="2667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E1F540C-49B5-4C0A-AF31-62EE966F05DC}"/>
                    </a:ext>
                  </a:extLst>
                </p:cNvPr>
                <p:cNvSpPr/>
                <p:nvPr/>
              </p:nvSpPr>
              <p:spPr>
                <a:xfrm>
                  <a:off x="8248291" y="5243461"/>
                  <a:ext cx="266700" cy="2667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D2D91693-792A-4126-8124-5B9B754C7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547" y="5245099"/>
              <a:ext cx="3367008" cy="36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>
                <a:spcBef>
                  <a:spcPct val="20000"/>
                </a:spcBef>
                <a:buSzPct val="100000"/>
                <a:defRPr/>
              </a:pPr>
              <a:r>
                <a:rPr lang="en-US" sz="1200" kern="0" dirty="0">
                  <a:solidFill>
                    <a:schemeClr val="accent1"/>
                  </a:solidFill>
                  <a:latin typeface="Arial"/>
                  <a:cs typeface="+mn-cs"/>
                </a:rPr>
                <a:t>Always resize the image from corners to keep the </a:t>
              </a:r>
              <a:r>
                <a:rPr lang="en-US" sz="1200" kern="0" dirty="0">
                  <a:solidFill>
                    <a:schemeClr val="accent1"/>
                  </a:solidFill>
                  <a:latin typeface="Arial"/>
                </a:rPr>
                <a:t>image dimensions in same aspect ratio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41040E-FAA5-4F8C-A043-C8AC24C4B1EA}"/>
              </a:ext>
            </a:extLst>
          </p:cNvPr>
          <p:cNvGrpSpPr/>
          <p:nvPr/>
        </p:nvGrpSpPr>
        <p:grpSpPr>
          <a:xfrm>
            <a:off x="4975105" y="1275810"/>
            <a:ext cx="6607295" cy="1193216"/>
            <a:chOff x="4975105" y="1275810"/>
            <a:chExt cx="6607295" cy="11932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2D033B-B5DD-402C-86AF-0E29BB6BD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774"/>
            <a:stretch/>
          </p:blipFill>
          <p:spPr>
            <a:xfrm>
              <a:off x="4975105" y="1275810"/>
              <a:ext cx="6607295" cy="119321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2274FC-4209-4325-BD01-B133D1726AC6}"/>
                </a:ext>
              </a:extLst>
            </p:cNvPr>
            <p:cNvSpPr/>
            <p:nvPr/>
          </p:nvSpPr>
          <p:spPr>
            <a:xfrm>
              <a:off x="10560722" y="1473439"/>
              <a:ext cx="965200" cy="7173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8D02A769-526B-47E9-9F4E-D49C2703A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220" y="2361498"/>
            <a:ext cx="3367008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1200" kern="0" dirty="0">
                <a:solidFill>
                  <a:schemeClr val="accent1"/>
                </a:solidFill>
                <a:latin typeface="Arial"/>
                <a:cs typeface="+mn-cs"/>
              </a:rPr>
              <a:t>To crop an image click format tab – Crop - crop</a:t>
            </a:r>
            <a:endParaRPr lang="en-US" sz="1200" kern="0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15D983-D5CF-47E1-A45C-F8DA07AFFD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20" y="2984222"/>
            <a:ext cx="3099345" cy="215071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DB4419D9-E31D-4E99-B744-E3258A66A4BA}"/>
              </a:ext>
            </a:extLst>
          </p:cNvPr>
          <p:cNvSpPr/>
          <p:nvPr/>
        </p:nvSpPr>
        <p:spPr>
          <a:xfrm>
            <a:off x="7759227" y="3913580"/>
            <a:ext cx="266700" cy="266700"/>
          </a:xfrm>
          <a:prstGeom prst="ellips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ADA6FC7-329E-4DB9-AF02-46610C7C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44" y="5197953"/>
            <a:ext cx="3099345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US" sz="1200" kern="0" dirty="0">
                <a:solidFill>
                  <a:schemeClr val="accent1"/>
                </a:solidFill>
                <a:latin typeface="Arial"/>
                <a:cs typeface="+mn-cs"/>
              </a:rPr>
              <a:t>Then click and drag any corner to crop it from that side.</a:t>
            </a:r>
            <a:endParaRPr lang="en-US" sz="1200" kern="0" dirty="0">
              <a:solidFill>
                <a:schemeClr val="accent1"/>
              </a:solidFill>
              <a:latin typeface="Arial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6393CA-4A61-42C9-B652-4B984FD2AE44}"/>
              </a:ext>
            </a:extLst>
          </p:cNvPr>
          <p:cNvCxnSpPr>
            <a:cxnSpLocks/>
          </p:cNvCxnSpPr>
          <p:nvPr/>
        </p:nvCxnSpPr>
        <p:spPr>
          <a:xfrm>
            <a:off x="6211019" y="2726624"/>
            <a:ext cx="0" cy="292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FB51DB4F-D992-412B-BC4E-9F9F7ABAEE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858" y="2984740"/>
            <a:ext cx="2986064" cy="206009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ECEE25-614F-4AAE-B3CF-791F77311CC0}"/>
              </a:ext>
            </a:extLst>
          </p:cNvPr>
          <p:cNvCxnSpPr>
            <a:cxnSpLocks/>
          </p:cNvCxnSpPr>
          <p:nvPr/>
        </p:nvCxnSpPr>
        <p:spPr>
          <a:xfrm rot="16200000">
            <a:off x="8235621" y="3887648"/>
            <a:ext cx="0" cy="292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81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UDUAXJrrh3yrWgRxuil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GB7nTS2bDtAgmLiIiN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JEBy7YhK6SpDQ3_nYx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HjMwY9RL2OiYlMdV7U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1TAl3XD4P1yEnh_3fiD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OrjoV7pzKjbvst9Fsr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JSNLEljafjjuK3LmAi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cVDrDACWrP4oe_QJoIO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MMzaemVgVLWs4og3JYW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H9xwJ9v0A1GyD9Glr_N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jXEmAvqfaX0Qtw9gXQ7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5SicYhBrpIVq4GmVa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ssugutj_jgZYqpSQMT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9dbzhJsS1_3Nrp4P2Py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aHv6DkOZF8m6uGxCBII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T87rtQuG8N5obCymbj_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_snZJAtZ1QYGbqaC8W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k5ZujoxWv2ZuJKCBbL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RdUfo.ZyuDjfCXYFGS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GvCC54Wry2eZqzBO7eB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IGT template">
  <a:themeElements>
    <a:clrScheme name="Custom 1">
      <a:dk1>
        <a:srgbClr val="32383F"/>
      </a:dk1>
      <a:lt1>
        <a:sysClr val="window" lastClr="FFFFFF"/>
      </a:lt1>
      <a:dk2>
        <a:srgbClr val="F15B2A"/>
      </a:dk2>
      <a:lt2>
        <a:srgbClr val="FFFFFF"/>
      </a:lt2>
      <a:accent1>
        <a:srgbClr val="32383F"/>
      </a:accent1>
      <a:accent2>
        <a:srgbClr val="C7C8CA"/>
      </a:accent2>
      <a:accent3>
        <a:srgbClr val="F15B2A"/>
      </a:accent3>
      <a:accent4>
        <a:srgbClr val="42C6EC"/>
      </a:accent4>
      <a:accent5>
        <a:srgbClr val="8DC63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CG Grid 16:9">
  <a:themeElements>
    <a:clrScheme name="IGT">
      <a:dk1>
        <a:srgbClr val="414042"/>
      </a:dk1>
      <a:lt1>
        <a:sysClr val="window" lastClr="FFFFFF"/>
      </a:lt1>
      <a:dk2>
        <a:srgbClr val="21448E"/>
      </a:dk2>
      <a:lt2>
        <a:srgbClr val="F2F2F2"/>
      </a:lt2>
      <a:accent1>
        <a:srgbClr val="132651"/>
      </a:accent1>
      <a:accent2>
        <a:srgbClr val="1B3777"/>
      </a:accent2>
      <a:accent3>
        <a:srgbClr val="D4DF33"/>
      </a:accent3>
      <a:accent4>
        <a:srgbClr val="3E6CD2"/>
      </a:accent4>
      <a:accent5>
        <a:srgbClr val="C7C8CA"/>
      </a:accent5>
      <a:accent6>
        <a:srgbClr val="F05A28"/>
      </a:accent6>
      <a:hlink>
        <a:srgbClr val="2E3558"/>
      </a:hlink>
      <a:folHlink>
        <a:srgbClr val="2E3558"/>
      </a:folHlink>
    </a:clrScheme>
    <a:fontScheme name="IG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2305</Words>
  <Application>Microsoft Office PowerPoint</Application>
  <PresentationFormat>Widescreen</PresentationFormat>
  <Paragraphs>588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Century Gothic</vt:lpstr>
      <vt:lpstr>Times</vt:lpstr>
      <vt:lpstr>Times New Roman</vt:lpstr>
      <vt:lpstr>Trebuchet MS</vt:lpstr>
      <vt:lpstr>Wingdings 3</vt:lpstr>
      <vt:lpstr>1_IGT template</vt:lpstr>
      <vt:lpstr>BCG Grid 16:9</vt:lpstr>
      <vt:lpstr>think-cell Slide</vt:lpstr>
      <vt:lpstr>PowerPoint Presentation Tips</vt:lpstr>
      <vt:lpstr>Only use IGT PPT template in all presentations</vt:lpstr>
      <vt:lpstr>Use destination formatting while copy pasting slides from external PPT</vt:lpstr>
      <vt:lpstr>Headings, subheadings, and logos should show up in the same spot on each frame</vt:lpstr>
      <vt:lpstr>Choose the right master slide for the layout</vt:lpstr>
      <vt:lpstr>Always use IGT brand colors</vt:lpstr>
      <vt:lpstr>Fonts</vt:lpstr>
      <vt:lpstr>Usage of images</vt:lpstr>
      <vt:lpstr>Usage of images</vt:lpstr>
      <vt:lpstr>Divider Slide</vt:lpstr>
      <vt:lpstr>IGT Solutions Color Palette</vt:lpstr>
      <vt:lpstr>Titles Are 30pt Regular, Title Case </vt:lpstr>
      <vt:lpstr>Text-Table</vt:lpstr>
      <vt:lpstr>Titles Are 30pt Regular, Title Case </vt:lpstr>
      <vt:lpstr>Titles Are 30pt Regular, Title Case </vt:lpstr>
      <vt:lpstr>Numbered Steps</vt:lpstr>
      <vt:lpstr>Titles Are 30pt Regular, Title Case </vt:lpstr>
      <vt:lpstr>Number Matrix - 1</vt:lpstr>
      <vt:lpstr>Number Matrix - 2</vt:lpstr>
      <vt:lpstr>Number Matrix - 3</vt:lpstr>
      <vt:lpstr>Simple Org Chart</vt:lpstr>
      <vt:lpstr>Event Schedule And Participation</vt:lpstr>
      <vt:lpstr>Event Schedule And Participation – Details</vt:lpstr>
      <vt:lpstr>Timeline</vt:lpstr>
      <vt:lpstr>Analyst/Customer Quotes</vt:lpstr>
      <vt:lpstr>Section Break</vt:lpstr>
      <vt:lpstr>Financial Analysis, Charts and Graphs</vt:lpstr>
      <vt:lpstr>Trend Providing A Fact Based Perspective Or Trend Implications</vt:lpstr>
      <vt:lpstr>Trend Providing A Fact Based Perspective Or Trend Implications</vt:lpstr>
      <vt:lpstr>Trend Providing A Fact Based Perspective Or Trend Implications</vt:lpstr>
      <vt:lpstr>Bar Chart</vt:lpstr>
      <vt:lpstr>Two Charts</vt:lpstr>
      <vt:lpstr>Venn 1</vt:lpstr>
      <vt:lpstr>Chevrons Horizontal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Alvira</dc:creator>
  <cp:lastModifiedBy>Amit 1</cp:lastModifiedBy>
  <cp:revision>206</cp:revision>
  <dcterms:created xsi:type="dcterms:W3CDTF">2018-02-08T02:27:52Z</dcterms:created>
  <dcterms:modified xsi:type="dcterms:W3CDTF">2022-08-07T16:41:15Z</dcterms:modified>
</cp:coreProperties>
</file>